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303" r:id="rId2"/>
    <p:sldId id="402" r:id="rId3"/>
    <p:sldId id="406" r:id="rId4"/>
    <p:sldId id="375" r:id="rId5"/>
    <p:sldId id="335" r:id="rId6"/>
    <p:sldId id="407" r:id="rId7"/>
    <p:sldId id="404" r:id="rId8"/>
    <p:sldId id="320" r:id="rId9"/>
    <p:sldId id="408" r:id="rId10"/>
    <p:sldId id="409" r:id="rId11"/>
    <p:sldId id="405" r:id="rId12"/>
    <p:sldId id="386" r:id="rId13"/>
    <p:sldId id="370" r:id="rId14"/>
  </p:sldIdLst>
  <p:sldSz cx="12192000" cy="6858000"/>
  <p:notesSz cx="6950075" cy="9236075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C82"/>
    <a:srgbClr val="C5C2E1"/>
    <a:srgbClr val="E4E3F1"/>
    <a:srgbClr val="8A84C2"/>
    <a:srgbClr val="02B53C"/>
    <a:srgbClr val="690021"/>
    <a:srgbClr val="000099"/>
    <a:srgbClr val="0B4B82"/>
    <a:srgbClr val="28659C"/>
    <a:srgbClr val="342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441" autoAdjust="0"/>
  </p:normalViewPr>
  <p:slideViewPr>
    <p:cSldViewPr snapToGrid="0">
      <p:cViewPr varScale="1">
        <p:scale>
          <a:sx n="83" d="100"/>
          <a:sy n="83" d="100"/>
        </p:scale>
        <p:origin x="108" y="3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70942041-0F36-45CF-8148-503C7DED04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D2E27C4-EBA9-4145-A1C5-C452E39EA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2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2E27C4-EBA9-4145-A1C5-C452E39EAF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42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2E27C4-EBA9-4145-A1C5-C452E39EAF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69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2E27C4-EBA9-4145-A1C5-C452E39EAF8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42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7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1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8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87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9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5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9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07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1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9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9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DE3D7-0488-430B-A6A3-4C5F7B284C5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3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styleguide.mailchimp.com/writing-for-accessibility/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s://mailchimp.com/help/accessibility-in-email-marketing/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hyperlink" Target="https://knowledgebase.constantcontact.com/email-digital-marketing/articles/KnowledgeBase/6191-Best-practices-for-designing-emails-for-mobile?lang=en_US" TargetMode="External"/><Relationship Id="rId5" Type="http://schemas.openxmlformats.org/officeDocument/2006/relationships/hyperlink" Target="https://support.microsoft.com/en-us/office/accessibility-tools-for-outlook-edd06e42-b2ca-49e8-89f9-2414ec8eeed7" TargetMode="External"/><Relationship Id="rId4" Type="http://schemas.openxmlformats.org/officeDocument/2006/relationships/hyperlink" Target="https://support.microsoft.com/en-us/office/make-your-outlook-email-accessible-to-people-with-disabilities-71ce71f4-7b15-4b7a-a2e3-cf91721bbacb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l-system.files.svdcdn.com/production/resources/UL-System/Accessibility/M-25-Digital-Accessibility-Policy.pdf?dm=177497724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L System logos backdrop.">
            <a:extLst>
              <a:ext uri="{FF2B5EF4-FFF2-40B4-BE49-F238E27FC236}">
                <a16:creationId xmlns:a16="http://schemas.microsoft.com/office/drawing/2014/main" id="{15190C38-8A56-40D9-8738-56B4D239D5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"/>
            <a:ext cx="12192000" cy="6856781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E1571A4-9020-4098-B6AF-73F5069238B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75062" y="5327125"/>
            <a:ext cx="9441880" cy="7694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>
                <a:solidFill>
                  <a:schemeClr val="bg1"/>
                </a:solidFill>
                <a:effectLst/>
                <a:latin typeface="WordVisi_MSFontService"/>
              </a:rPr>
              <a:t>Accessibility in Announcements &amp; Email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113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Accessible Email Example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 screenshot showing an accessible email. ">
            <a:extLst>
              <a:ext uri="{FF2B5EF4-FFF2-40B4-BE49-F238E27FC236}">
                <a16:creationId xmlns:a16="http://schemas.microsoft.com/office/drawing/2014/main" id="{0DD3EAFC-FBA6-CCAB-DD67-0CDA0DE89E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445" y="1655200"/>
            <a:ext cx="9091110" cy="48266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35143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1DBF3EA1-C2A8-4DE5-9CD2-7D787C3C5B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70979F4-C116-4B21-A01A-2DF5B0231BE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Quick Accessibility Checklist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80EF32F-8C66-4942-93C0-5D6E3BAAA580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48132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Before sending, ask: </a:t>
            </a:r>
          </a:p>
          <a:p>
            <a:pPr lvl="1"/>
            <a:r>
              <a:rPr lang="en-US" sz="2800" dirty="0"/>
              <a:t>Is the subject line specific? </a:t>
            </a:r>
          </a:p>
          <a:p>
            <a:pPr lvl="1"/>
            <a:r>
              <a:rPr lang="en-US" sz="2800" dirty="0"/>
              <a:t>Is the key message in the first paragraph? </a:t>
            </a:r>
          </a:p>
          <a:p>
            <a:pPr lvl="1"/>
            <a:r>
              <a:rPr lang="en-US" sz="2800" dirty="0"/>
              <a:t>Are links descriptive? </a:t>
            </a:r>
          </a:p>
          <a:p>
            <a:pPr lvl="1"/>
            <a:r>
              <a:rPr lang="en-US" sz="2800" dirty="0"/>
              <a:t>Is information available in text (not just in an image)? </a:t>
            </a:r>
          </a:p>
          <a:p>
            <a:pPr lvl="1"/>
            <a:r>
              <a:rPr lang="en-US" sz="2800" dirty="0"/>
              <a:t>Does it work on mobile? </a:t>
            </a:r>
          </a:p>
          <a:p>
            <a:pPr lvl="1"/>
            <a:r>
              <a:rPr lang="en-US" sz="2800" dirty="0"/>
              <a:t>Did you use the built-in Accessibility checker?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53EB24-B397-4CC6-ADA9-EFC3B800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1307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68AF1-0226-BC97-5207-D69AE0CED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L System logos backdrop.">
            <a:extLst>
              <a:ext uri="{FF2B5EF4-FFF2-40B4-BE49-F238E27FC236}">
                <a16:creationId xmlns:a16="http://schemas.microsoft.com/office/drawing/2014/main" id="{6F1B1E93-E1DA-D440-4963-6768CFE9AE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EDDC853-5138-EA30-453B-CAF9FCB1A3A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Email Accessibility Resources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7237C5A4-1304-33A0-4B20-DB8DA6DE3A87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linkClick r:id="rId4"/>
              </a:rPr>
              <a:t>Make your Outlook email accessible to people with disabilities</a:t>
            </a:r>
            <a:endParaRPr lang="en-US" dirty="0"/>
          </a:p>
          <a:p>
            <a:r>
              <a:rPr lang="en-US" dirty="0">
                <a:hlinkClick r:id="rId5"/>
              </a:rPr>
              <a:t>Accessibility tools for Outlook</a:t>
            </a:r>
            <a:endParaRPr lang="en-US" dirty="0"/>
          </a:p>
          <a:p>
            <a:r>
              <a:rPr lang="en-US" dirty="0">
                <a:hlinkClick r:id="rId6"/>
              </a:rPr>
              <a:t>Constant Contact: Best practices for designing emails for mobile</a:t>
            </a:r>
            <a:endParaRPr lang="en-US" dirty="0"/>
          </a:p>
          <a:p>
            <a:r>
              <a:rPr lang="en-US" dirty="0">
                <a:hlinkClick r:id="rId7"/>
              </a:rPr>
              <a:t>Mailchimp: Accessibility in Email Marketing</a:t>
            </a:r>
            <a:endParaRPr lang="en-US" dirty="0"/>
          </a:p>
          <a:p>
            <a:r>
              <a:rPr lang="en-US" dirty="0">
                <a:hlinkClick r:id="rId8"/>
              </a:rPr>
              <a:t>Mailchimp: Writing for Accessibility</a:t>
            </a:r>
            <a:endParaRPr lang="en-US" dirty="0"/>
          </a:p>
          <a:p>
            <a:pPr marL="0" indent="0">
              <a:buNone/>
            </a:pPr>
            <a:endParaRPr lang="en-US" sz="2800" i="0" dirty="0">
              <a:solidFill>
                <a:srgbClr val="3A3A3A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7354B7-E7C6-AB9F-43CE-C30C3E1C5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115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5190C38-8A56-40D9-8738-56B4D239D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"/>
            <a:ext cx="12192000" cy="68567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648912-8874-68F9-3641-7417BC0A0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51483"/>
            <a:ext cx="10515600" cy="1325563"/>
          </a:xfrm>
        </p:spPr>
        <p:txBody>
          <a:bodyPr/>
          <a:lstStyle/>
          <a:p>
            <a:r>
              <a:rPr lang="en-US" dirty="0"/>
              <a:t>University of Louisiana System logo</a:t>
            </a:r>
          </a:p>
        </p:txBody>
      </p:sp>
    </p:spTree>
    <p:extLst>
      <p:ext uri="{BB962C8B-B14F-4D97-AF65-F5344CB8AC3E}">
        <p14:creationId xmlns:p14="http://schemas.microsoft.com/office/powerpoint/2010/main" val="3062678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dirty="0">
                <a:solidFill>
                  <a:srgbClr val="2D2C82"/>
                </a:solidFill>
                <a:effectLst/>
                <a:latin typeface="WordVisi_MSFontService"/>
              </a:rPr>
              <a:t>Accessibility Isn’t Just Course Materials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2D2C8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632F9A2F-D9ED-4842-9507-AFB2B7BE6702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Accessibility applies to: </a:t>
            </a:r>
          </a:p>
          <a:p>
            <a:pPr lvl="1"/>
            <a:r>
              <a:rPr lang="en-US" sz="2800" dirty="0"/>
              <a:t>Announcements </a:t>
            </a:r>
          </a:p>
          <a:p>
            <a:pPr lvl="1"/>
            <a:r>
              <a:rPr lang="en-US" sz="2800" dirty="0"/>
              <a:t>Emails </a:t>
            </a:r>
          </a:p>
          <a:p>
            <a:pPr lvl="1"/>
            <a:r>
              <a:rPr lang="en-US" sz="2800" dirty="0"/>
              <a:t>Event invitations </a:t>
            </a:r>
          </a:p>
          <a:p>
            <a:pPr lvl="1"/>
            <a:r>
              <a:rPr lang="en-US" sz="2800" dirty="0"/>
              <a:t>Campus-facing updates </a:t>
            </a:r>
          </a:p>
          <a:p>
            <a:endParaRPr lang="en-US" dirty="0"/>
          </a:p>
          <a:p>
            <a:r>
              <a:rPr lang="en-US" dirty="0"/>
              <a:t>If students can’t easily read or navigate your message, they may miss critical information.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18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dirty="0">
                <a:solidFill>
                  <a:srgbClr val="2D2C82"/>
                </a:solidFill>
                <a:effectLst/>
                <a:latin typeface="WordVisi_MSFontService"/>
              </a:rPr>
              <a:t>The Biggest Accessibility Issues in Emails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2D2C8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632F9A2F-D9ED-4842-9507-AFB2B7BE6702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 clear subject lines </a:t>
            </a:r>
          </a:p>
          <a:p>
            <a:r>
              <a:rPr lang="en-US" dirty="0"/>
              <a:t>Long, dense paragraphs </a:t>
            </a:r>
          </a:p>
          <a:p>
            <a:r>
              <a:rPr lang="en-US" dirty="0"/>
              <a:t>Color used to show importance </a:t>
            </a:r>
          </a:p>
          <a:p>
            <a:r>
              <a:rPr lang="en-US" dirty="0"/>
              <a:t>Images with text embedded </a:t>
            </a:r>
          </a:p>
          <a:p>
            <a:r>
              <a:rPr lang="en-US" dirty="0"/>
              <a:t>“Click here” links </a:t>
            </a:r>
          </a:p>
          <a:p>
            <a:r>
              <a:rPr lang="en-US" dirty="0"/>
              <a:t>Poor mobile formatting </a:t>
            </a: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57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DBF3EA1-C2A8-4DE5-9CD2-7D787C3C5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70979F4-C116-4B21-A01A-2DF5B0231BE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Clear Subject Lines &amp; Structure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80EF32F-8C66-4942-93C0-5D6E3BAAA580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599" cy="48132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Subject lines should be brief but descriptive, and give subscribers an accurate idea of what's in your email.   </a:t>
            </a:r>
          </a:p>
          <a:p>
            <a:endParaRPr lang="en-US" dirty="0"/>
          </a:p>
          <a:p>
            <a:r>
              <a:rPr lang="en-US" b="1" dirty="0"/>
              <a:t>Best practices: </a:t>
            </a:r>
          </a:p>
          <a:p>
            <a:pPr lvl="1"/>
            <a:r>
              <a:rPr lang="en-US" sz="2800" dirty="0"/>
              <a:t>Specific subject lines </a:t>
            </a:r>
          </a:p>
          <a:p>
            <a:pPr lvl="2"/>
            <a:r>
              <a:rPr lang="en-US" sz="2800" dirty="0"/>
              <a:t>❌ “Important Update” </a:t>
            </a:r>
          </a:p>
          <a:p>
            <a:pPr lvl="2"/>
            <a:r>
              <a:rPr lang="en-US" sz="2800" dirty="0"/>
              <a:t>✅ “Deadline Extended: Fall Registration Now Closes Friday” </a:t>
            </a:r>
          </a:p>
          <a:p>
            <a:pPr lvl="1"/>
            <a:r>
              <a:rPr lang="en-US" sz="2800" dirty="0"/>
              <a:t>Use short paragraphs </a:t>
            </a:r>
          </a:p>
          <a:p>
            <a:pPr lvl="1"/>
            <a:r>
              <a:rPr lang="en-US" sz="2800" dirty="0"/>
              <a:t>Use bullet points for key details </a:t>
            </a:r>
          </a:p>
          <a:p>
            <a:pPr lvl="1"/>
            <a:r>
              <a:rPr lang="en-US" sz="2800" dirty="0"/>
              <a:t>Separate sections with spacing 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53EB24-B397-4CC6-ADA9-EFC3B800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4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L System logos backdrop.">
            <a:extLst>
              <a:ext uri="{FF2B5EF4-FFF2-40B4-BE49-F238E27FC236}">
                <a16:creationId xmlns:a16="http://schemas.microsoft.com/office/drawing/2014/main" id="{95082B3E-E316-4481-BF9C-8F88EAEA72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5EF0AAD-ACE2-4C99-B23B-99B50A28D3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dirty="0">
                <a:solidFill>
                  <a:srgbClr val="2D2C82"/>
                </a:solidFill>
                <a:effectLst/>
                <a:latin typeface="+mn-lt"/>
              </a:rPr>
              <a:t>Writing for Readability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2D2C8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6ADAB9C2-7510-474E-A8C6-DB51D368A9B9}"/>
              </a:ext>
            </a:extLst>
          </p:cNvPr>
          <p:cNvSpPr txBox="1">
            <a:spLocks/>
          </p:cNvSpPr>
          <p:nvPr/>
        </p:nvSpPr>
        <p:spPr>
          <a:xfrm>
            <a:off x="838200" y="1690687"/>
            <a:ext cx="10642600" cy="49691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Keep sentences short </a:t>
            </a:r>
          </a:p>
          <a:p>
            <a:pPr lvl="1"/>
            <a:r>
              <a:rPr lang="en-US" sz="2800" dirty="0"/>
              <a:t>Avoid overly complex wording</a:t>
            </a:r>
          </a:p>
          <a:p>
            <a:pPr lvl="1"/>
            <a:r>
              <a:rPr lang="en-US" sz="2800" dirty="0"/>
              <a:t>Write like you speak (professionally) </a:t>
            </a:r>
          </a:p>
          <a:p>
            <a:r>
              <a:rPr lang="en-US" dirty="0"/>
              <a:t>Front-load important info </a:t>
            </a:r>
          </a:p>
          <a:p>
            <a:pPr lvl="1"/>
            <a:r>
              <a:rPr lang="en-US" sz="2800" dirty="0"/>
              <a:t>Put the action or deadline first</a:t>
            </a:r>
          </a:p>
          <a:p>
            <a:pPr lvl="1"/>
            <a:r>
              <a:rPr lang="en-US" sz="2800" dirty="0"/>
              <a:t>Don’t bury the key message in paragraph three </a:t>
            </a:r>
          </a:p>
          <a:p>
            <a:r>
              <a:rPr lang="en-US" dirty="0"/>
              <a:t>Avoid unnecessary formatting </a:t>
            </a:r>
          </a:p>
          <a:p>
            <a:pPr lvl="1"/>
            <a:r>
              <a:rPr lang="en-US" sz="2800" dirty="0"/>
              <a:t>ALL CAPS</a:t>
            </a:r>
          </a:p>
          <a:p>
            <a:pPr lvl="1"/>
            <a:r>
              <a:rPr lang="en-US" sz="2800" dirty="0"/>
              <a:t>Excessive bolding </a:t>
            </a:r>
          </a:p>
          <a:p>
            <a:pPr lvl="1"/>
            <a:r>
              <a:rPr lang="en-US" sz="2800" dirty="0"/>
              <a:t>Multiple font styles </a:t>
            </a:r>
            <a:endParaRPr lang="en-US" sz="28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B74B0C-60BA-4B27-B664-4CBFD58C6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8476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468E77-CDE6-BD31-C8B0-864B9E7D25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658BCA4-C83A-62F2-ADF1-0BF215D30DF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Links &amp; Buttons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50C4AE-D33B-FFC6-C644-43B15F8B00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062F3059-49F4-7812-DE89-C7704435D258}"/>
              </a:ext>
            </a:extLst>
          </p:cNvPr>
          <p:cNvSpPr txBox="1">
            <a:spLocks/>
          </p:cNvSpPr>
          <p:nvPr/>
        </p:nvSpPr>
        <p:spPr>
          <a:xfrm>
            <a:off x="838200" y="1690687"/>
            <a:ext cx="10642600" cy="49691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Avoid: </a:t>
            </a:r>
          </a:p>
          <a:p>
            <a:pPr lvl="1"/>
            <a:r>
              <a:rPr lang="en-US" sz="3200" dirty="0"/>
              <a:t>❌ Click here </a:t>
            </a:r>
          </a:p>
          <a:p>
            <a:pPr lvl="1"/>
            <a:r>
              <a:rPr lang="en-US" sz="2800" dirty="0"/>
              <a:t>Long pasted URLs: </a:t>
            </a:r>
            <a:r>
              <a:rPr lang="en-US" sz="2800" dirty="0">
                <a:hlinkClick r:id="rId3"/>
              </a:rPr>
              <a:t>https://ul-system.files.svdcdn.com/production/resources/UL-System/Accessibility/M-25-Digital-Accessibility-Policy.pdf?dm=1774977241</a:t>
            </a:r>
            <a:r>
              <a:rPr lang="en-US" sz="2800" dirty="0"/>
              <a:t> </a:t>
            </a:r>
          </a:p>
          <a:p>
            <a:endParaRPr lang="en-US" dirty="0"/>
          </a:p>
          <a:p>
            <a:r>
              <a:rPr lang="en-US" dirty="0"/>
              <a:t>Use </a:t>
            </a:r>
            <a:r>
              <a:rPr lang="en-US" sz="2800" dirty="0"/>
              <a:t>Descriptive link text: </a:t>
            </a:r>
          </a:p>
          <a:p>
            <a:pPr lvl="1"/>
            <a:r>
              <a:rPr lang="en-US" sz="3200" dirty="0"/>
              <a:t>✅ </a:t>
            </a:r>
            <a:r>
              <a:rPr lang="en-US" sz="3200" u="sng" dirty="0">
                <a:solidFill>
                  <a:srgbClr val="0070C0"/>
                </a:solidFill>
              </a:rPr>
              <a:t>View the Spring 2026 Academic Calendar </a:t>
            </a:r>
            <a:endParaRPr lang="en-US" sz="32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85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082B3E-E316-4481-BF9C-8F88EAEA7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5EF0AAD-ACE2-4C99-B23B-99B50A28D3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Images, Flyers &amp; Attachments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6ADAB9C2-7510-474E-A8C6-DB51D368A9B9}"/>
              </a:ext>
            </a:extLst>
          </p:cNvPr>
          <p:cNvSpPr txBox="1">
            <a:spLocks/>
          </p:cNvSpPr>
          <p:nvPr/>
        </p:nvSpPr>
        <p:spPr>
          <a:xfrm>
            <a:off x="838200" y="1690687"/>
            <a:ext cx="10642600" cy="49691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Common issues: </a:t>
            </a:r>
          </a:p>
          <a:p>
            <a:pPr lvl="1"/>
            <a:r>
              <a:rPr lang="en-US" sz="2800" dirty="0"/>
              <a:t>Sending a flyer image with all the details in the graphic </a:t>
            </a:r>
          </a:p>
          <a:p>
            <a:pPr lvl="1"/>
            <a:r>
              <a:rPr lang="en-US" sz="2800" dirty="0"/>
              <a:t>Posting a PNG in an LMS announcement </a:t>
            </a:r>
          </a:p>
          <a:p>
            <a:pPr lvl="1"/>
            <a:r>
              <a:rPr lang="en-US" sz="2800" dirty="0"/>
              <a:t>Attaching inaccessible PDFs </a:t>
            </a:r>
          </a:p>
          <a:p>
            <a:pPr lvl="1"/>
            <a:endParaRPr lang="en-US" sz="2800" b="1" dirty="0"/>
          </a:p>
          <a:p>
            <a:r>
              <a:rPr lang="en-US" dirty="0"/>
              <a:t>Best practice: </a:t>
            </a:r>
          </a:p>
          <a:p>
            <a:pPr lvl="1"/>
            <a:r>
              <a:rPr lang="en-US" sz="2800" dirty="0"/>
              <a:t>Always include text in the body of the email. </a:t>
            </a:r>
          </a:p>
          <a:p>
            <a:pPr lvl="1"/>
            <a:r>
              <a:rPr lang="en-US" sz="2800" dirty="0"/>
              <a:t>If you attach a document, make sure it’s accessible. </a:t>
            </a:r>
          </a:p>
          <a:p>
            <a:pPr lvl="1"/>
            <a:r>
              <a:rPr lang="en-US" sz="2800" dirty="0"/>
              <a:t>Add alt text to images when possible.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B74B0C-60BA-4B27-B664-4CBFD58C6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8978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Mobile &amp; Device Considerations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7DEA5807-FFB8-D4AC-4910-540FA32A0A98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50403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Most students/people read emails on their phones. </a:t>
            </a:r>
          </a:p>
          <a:p>
            <a:r>
              <a:rPr lang="en-US" dirty="0"/>
              <a:t>Large paragraphs become walls of text. </a:t>
            </a:r>
          </a:p>
          <a:p>
            <a:r>
              <a:rPr lang="en-US" dirty="0"/>
              <a:t>Test your email on your phone and desktop before sending.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00704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Inaccessible Email Example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 screenshot showing an inaccessible email. ">
            <a:extLst>
              <a:ext uri="{FF2B5EF4-FFF2-40B4-BE49-F238E27FC236}">
                <a16:creationId xmlns:a16="http://schemas.microsoft.com/office/drawing/2014/main" id="{FF2C9063-26FC-BE55-6E62-5CE207108D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509" y="1556136"/>
            <a:ext cx="9210982" cy="49739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180134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10003</TotalTime>
  <Words>417</Words>
  <Application>Microsoft Office PowerPoint</Application>
  <PresentationFormat>Widescreen</PresentationFormat>
  <Paragraphs>78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WordVisi_MSFontService</vt:lpstr>
      <vt:lpstr>Office Theme</vt:lpstr>
      <vt:lpstr>Accessibility in Announcements &amp; Email</vt:lpstr>
      <vt:lpstr>Accessibility Isn’t Just Course Materials</vt:lpstr>
      <vt:lpstr>The Biggest Accessibility Issues in Emails</vt:lpstr>
      <vt:lpstr>Clear Subject Lines &amp; Structure</vt:lpstr>
      <vt:lpstr>Writing for Readability</vt:lpstr>
      <vt:lpstr>Links &amp; Buttons</vt:lpstr>
      <vt:lpstr>Images, Flyers &amp; Attachments</vt:lpstr>
      <vt:lpstr>Mobile &amp; Device Considerations</vt:lpstr>
      <vt:lpstr>Inaccessible Email Example</vt:lpstr>
      <vt:lpstr>Accessible Email Example</vt:lpstr>
      <vt:lpstr>Quick Accessibility Checklist</vt:lpstr>
      <vt:lpstr>Email Accessibility Resources</vt:lpstr>
      <vt:lpstr>University of Louisiana System logo</vt:lpstr>
    </vt:vector>
  </TitlesOfParts>
  <Company>ULS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Coats</dc:creator>
  <cp:lastModifiedBy>Alyssa Coats</cp:lastModifiedBy>
  <cp:revision>149</cp:revision>
  <cp:lastPrinted>2025-08-06T19:24:59Z</cp:lastPrinted>
  <dcterms:created xsi:type="dcterms:W3CDTF">2017-09-26T14:07:10Z</dcterms:created>
  <dcterms:modified xsi:type="dcterms:W3CDTF">2026-04-08T19:27:52Z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D2173A84-3BA5-45D5-A883-CCD09FADE5E3</vt:lpwstr>
  </property>
  <property fmtid="{D5CDD505-2E9C-101B-9397-08002B2CF9AE}" pid="3" name="ArticulatePath">
    <vt:lpwstr>10.222.25 Accessibility in Media - Meredith's Version</vt:lpwstr>
  </property>
</Properties>
</file>