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0"/>
  </p:notesMasterIdLst>
  <p:sldIdLst>
    <p:sldId id="303" r:id="rId2"/>
    <p:sldId id="402" r:id="rId3"/>
    <p:sldId id="375" r:id="rId4"/>
    <p:sldId id="335" r:id="rId5"/>
    <p:sldId id="408" r:id="rId6"/>
    <p:sldId id="409" r:id="rId7"/>
    <p:sldId id="413" r:id="rId8"/>
    <p:sldId id="410" r:id="rId9"/>
    <p:sldId id="414" r:id="rId10"/>
    <p:sldId id="320" r:id="rId11"/>
    <p:sldId id="411" r:id="rId12"/>
    <p:sldId id="412" r:id="rId13"/>
    <p:sldId id="415" r:id="rId14"/>
    <p:sldId id="406" r:id="rId15"/>
    <p:sldId id="404" r:id="rId16"/>
    <p:sldId id="407" r:id="rId17"/>
    <p:sldId id="386" r:id="rId18"/>
    <p:sldId id="370" r:id="rId19"/>
  </p:sldIdLst>
  <p:sldSz cx="12192000" cy="6858000"/>
  <p:notesSz cx="6950075" cy="9236075"/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2C82"/>
    <a:srgbClr val="C5C2E1"/>
    <a:srgbClr val="E4E3F1"/>
    <a:srgbClr val="8A84C2"/>
    <a:srgbClr val="02B53C"/>
    <a:srgbClr val="690021"/>
    <a:srgbClr val="000099"/>
    <a:srgbClr val="0B4B82"/>
    <a:srgbClr val="28659C"/>
    <a:srgbClr val="342E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056" autoAdjust="0"/>
    <p:restoredTop sz="86320" autoAdjust="0"/>
  </p:normalViewPr>
  <p:slideViewPr>
    <p:cSldViewPr snapToGrid="0">
      <p:cViewPr varScale="1">
        <p:scale>
          <a:sx n="41" d="100"/>
          <a:sy n="41" d="100"/>
        </p:scale>
        <p:origin x="108" y="5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70942041-0F36-45CF-8148-503C7DED04C4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3263" y="1154113"/>
            <a:ext cx="5543550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444861"/>
            <a:ext cx="5560060" cy="3636705"/>
          </a:xfrm>
          <a:prstGeom prst="rect">
            <a:avLst/>
          </a:prstGeom>
        </p:spPr>
        <p:txBody>
          <a:bodyPr vert="horz" lIns="92492" tIns="46246" rIns="92492" bIns="4624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DD2E27C4-EBA9-4145-A1C5-C452E39EA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62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2E27C4-EBA9-4145-A1C5-C452E39EAF8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4427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2E27C4-EBA9-4145-A1C5-C452E39EAF8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5416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2E27C4-EBA9-4145-A1C5-C452E39EAF8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4697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E3D7-0488-430B-A6A3-4C5F7B284C50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D782D-4AFA-44FF-9D8A-1D4E3D276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376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E3D7-0488-430B-A6A3-4C5F7B284C50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D782D-4AFA-44FF-9D8A-1D4E3D276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216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E3D7-0488-430B-A6A3-4C5F7B284C50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D782D-4AFA-44FF-9D8A-1D4E3D276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082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E3D7-0488-430B-A6A3-4C5F7B284C50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D782D-4AFA-44FF-9D8A-1D4E3D276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687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E3D7-0488-430B-A6A3-4C5F7B284C50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D782D-4AFA-44FF-9D8A-1D4E3D276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694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E3D7-0488-430B-A6A3-4C5F7B284C50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D782D-4AFA-44FF-9D8A-1D4E3D276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956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E3D7-0488-430B-A6A3-4C5F7B284C50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D782D-4AFA-44FF-9D8A-1D4E3D276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896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E3D7-0488-430B-A6A3-4C5F7B284C50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D782D-4AFA-44FF-9D8A-1D4E3D276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107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E3D7-0488-430B-A6A3-4C5F7B284C50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D782D-4AFA-44FF-9D8A-1D4E3D276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414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E3D7-0488-430B-A6A3-4C5F7B284C50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D782D-4AFA-44FF-9D8A-1D4E3D276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190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E3D7-0488-430B-A6A3-4C5F7B284C50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D782D-4AFA-44FF-9D8A-1D4E3D276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194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5DE3D7-0488-430B-A6A3-4C5F7B284C50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0D782D-4AFA-44FF-9D8A-1D4E3D276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138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.xml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hyperlink" Target="https://url.avanan.click/v2/r01/___https:/help.tableau.com/current/pro/desktop/en-us/accessibility_dashboards.htm___.YXAzOnVuaXZlcnNpdHlvZmxvdWlzaWFuYXN5c3RlbTphOm86ZmExYTk4NzNhNGY4Y2E1Mzc1NGJiNjBlMmZhZjk0ZTY6Nzo1NmUzOmM0Zjc1NTA2NmE0Y2Q0MDhmMTE0YmNkZDJmMWU0NmYzZjRjMWI3NWEzMWQ4YTEyOTMzOTFjYmYwNmI1YzE3MGQ6aDpUOk4" TargetMode="Externa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2.xml"/><Relationship Id="rId6" Type="http://schemas.openxmlformats.org/officeDocument/2006/relationships/hyperlink" Target="https://help.tableau.com/current/pro/desktop/en-us/accessibility_best_practice.htm" TargetMode="External"/><Relationship Id="rId5" Type="http://schemas.openxmlformats.org/officeDocument/2006/relationships/hyperlink" Target="https://designsystem.digital.gov/components/data-visualizations/" TargetMode="External"/><Relationship Id="rId4" Type="http://schemas.openxmlformats.org/officeDocument/2006/relationships/hyperlink" Target="https://www.highcharts.com/blog/best-practices/10-guidelines-for-dataviz-accessibility/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UL System logos backdrop.">
            <a:extLst>
              <a:ext uri="{FF2B5EF4-FFF2-40B4-BE49-F238E27FC236}">
                <a16:creationId xmlns:a16="http://schemas.microsoft.com/office/drawing/2014/main" id="{15190C38-8A56-40D9-8738-56B4D239D5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9"/>
            <a:ext cx="12192000" cy="6856781"/>
          </a:xfrm>
          <a:prstGeom prst="rect">
            <a:avLst/>
          </a:prstGeom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5E1571A4-9020-4098-B6AF-73F5069238B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891952" y="5327125"/>
            <a:ext cx="6408100" cy="76944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i="1" dirty="0">
                <a:solidFill>
                  <a:schemeClr val="bg1"/>
                </a:solidFill>
                <a:effectLst/>
                <a:latin typeface="WordVisi_MSFontService"/>
              </a:rPr>
              <a:t>ADA in Data Visualizations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31135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UL System logos backdrop.">
            <a:extLst>
              <a:ext uri="{FF2B5EF4-FFF2-40B4-BE49-F238E27FC236}">
                <a16:creationId xmlns:a16="http://schemas.microsoft.com/office/drawing/2014/main" id="{F1C2DB7C-4374-41DC-BF13-1E1D015FA13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" y="0"/>
            <a:ext cx="12189833" cy="6858000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5098BF41-D0A2-4967-9D19-BCAA6A2414A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200" y="678952"/>
            <a:ext cx="10515600" cy="65934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2D2C8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Core Principle #4: Keep It Simple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1315C69-04CB-4DCB-ADA9-70EF45ED69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97467" y="1352499"/>
            <a:ext cx="10583333" cy="45719"/>
          </a:xfrm>
          <a:prstGeom prst="rect">
            <a:avLst/>
          </a:prstGeom>
          <a:solidFill>
            <a:srgbClr val="C5C2E1"/>
          </a:solidFill>
          <a:ln>
            <a:solidFill>
              <a:srgbClr val="C5C2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Content Placeholder 7">
            <a:extLst>
              <a:ext uri="{FF2B5EF4-FFF2-40B4-BE49-F238E27FC236}">
                <a16:creationId xmlns:a16="http://schemas.microsoft.com/office/drawing/2014/main" id="{7DEA5807-FFB8-D4AC-4910-540FA32A0A98}"/>
              </a:ext>
            </a:extLst>
          </p:cNvPr>
          <p:cNvSpPr txBox="1">
            <a:spLocks/>
          </p:cNvSpPr>
          <p:nvPr/>
        </p:nvSpPr>
        <p:spPr>
          <a:xfrm>
            <a:off x="838200" y="1690688"/>
            <a:ext cx="10642600" cy="504031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Avoid:</a:t>
            </a:r>
          </a:p>
          <a:p>
            <a:pPr lvl="1"/>
            <a:r>
              <a:rPr lang="en-US" sz="2800" dirty="0"/>
              <a:t>Cluttered dashboards</a:t>
            </a:r>
          </a:p>
          <a:p>
            <a:pPr lvl="1"/>
            <a:r>
              <a:rPr lang="en-US" sz="2800" dirty="0"/>
              <a:t>Too many data series</a:t>
            </a:r>
          </a:p>
          <a:p>
            <a:pPr lvl="1"/>
            <a:r>
              <a:rPr lang="en-US" sz="2800" dirty="0"/>
              <a:t>Unnecessary decoration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Use:</a:t>
            </a:r>
          </a:p>
          <a:p>
            <a:pPr lvl="1"/>
            <a:r>
              <a:rPr lang="en-US" sz="2800" dirty="0"/>
              <a:t>Whitespace</a:t>
            </a:r>
          </a:p>
          <a:p>
            <a:pPr lvl="1"/>
            <a:r>
              <a:rPr lang="en-US" sz="2800" dirty="0"/>
              <a:t>Clear hierarchy</a:t>
            </a:r>
          </a:p>
          <a:p>
            <a:pPr lvl="1"/>
            <a:r>
              <a:rPr lang="en-US" sz="2800" dirty="0"/>
              <a:t>Focus on one message per visual</a:t>
            </a:r>
          </a:p>
        </p:txBody>
      </p:sp>
    </p:spTree>
    <p:extLst>
      <p:ext uri="{BB962C8B-B14F-4D97-AF65-F5344CB8AC3E}">
        <p14:creationId xmlns:p14="http://schemas.microsoft.com/office/powerpoint/2010/main" val="15007041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UL System logos backdrop.">
            <a:extLst>
              <a:ext uri="{FF2B5EF4-FFF2-40B4-BE49-F238E27FC236}">
                <a16:creationId xmlns:a16="http://schemas.microsoft.com/office/drawing/2014/main" id="{F1C2DB7C-4374-41DC-BF13-1E1D015FA13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" y="0"/>
            <a:ext cx="12189833" cy="6858000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5098BF41-D0A2-4967-9D19-BCAA6A2414A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200" y="678952"/>
            <a:ext cx="10515600" cy="65934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2D2C8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Core Principle #5: Ensure Readability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1315C69-04CB-4DCB-ADA9-70EF45ED69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97467" y="1352499"/>
            <a:ext cx="10583333" cy="45719"/>
          </a:xfrm>
          <a:prstGeom prst="rect">
            <a:avLst/>
          </a:prstGeom>
          <a:solidFill>
            <a:srgbClr val="C5C2E1"/>
          </a:solidFill>
          <a:ln>
            <a:solidFill>
              <a:srgbClr val="C5C2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Content Placeholder 7">
            <a:extLst>
              <a:ext uri="{FF2B5EF4-FFF2-40B4-BE49-F238E27FC236}">
                <a16:creationId xmlns:a16="http://schemas.microsoft.com/office/drawing/2014/main" id="{7DEA5807-FFB8-D4AC-4910-540FA32A0A98}"/>
              </a:ext>
            </a:extLst>
          </p:cNvPr>
          <p:cNvSpPr txBox="1">
            <a:spLocks/>
          </p:cNvSpPr>
          <p:nvPr/>
        </p:nvSpPr>
        <p:spPr>
          <a:xfrm>
            <a:off x="838200" y="1690688"/>
            <a:ext cx="10642600" cy="504031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High color contrast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Always test in black and white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Legible font sizes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Avoid tiny labels or dense text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Test: can it be read on a small screen?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107842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UL System logos backdrop.">
            <a:extLst>
              <a:ext uri="{FF2B5EF4-FFF2-40B4-BE49-F238E27FC236}">
                <a16:creationId xmlns:a16="http://schemas.microsoft.com/office/drawing/2014/main" id="{F1C2DB7C-4374-41DC-BF13-1E1D015FA13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" y="0"/>
            <a:ext cx="12189833" cy="6858000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5098BF41-D0A2-4967-9D19-BCAA6A2414A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200" y="678952"/>
            <a:ext cx="10515600" cy="65934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2D2C8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Core Principle #6: Structure for Screen Readers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1315C69-04CB-4DCB-ADA9-70EF45ED69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97467" y="1352499"/>
            <a:ext cx="10583333" cy="45719"/>
          </a:xfrm>
          <a:prstGeom prst="rect">
            <a:avLst/>
          </a:prstGeom>
          <a:solidFill>
            <a:srgbClr val="C5C2E1"/>
          </a:solidFill>
          <a:ln>
            <a:solidFill>
              <a:srgbClr val="C5C2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Content Placeholder 7">
            <a:extLst>
              <a:ext uri="{FF2B5EF4-FFF2-40B4-BE49-F238E27FC236}">
                <a16:creationId xmlns:a16="http://schemas.microsoft.com/office/drawing/2014/main" id="{7DEA5807-FFB8-D4AC-4910-540FA32A0A98}"/>
              </a:ext>
            </a:extLst>
          </p:cNvPr>
          <p:cNvSpPr txBox="1">
            <a:spLocks/>
          </p:cNvSpPr>
          <p:nvPr/>
        </p:nvSpPr>
        <p:spPr>
          <a:xfrm>
            <a:off x="838200" y="1690688"/>
            <a:ext cx="10642600" cy="504031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Charts alone are not enough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Provide:</a:t>
            </a:r>
          </a:p>
          <a:p>
            <a:pPr lvl="1">
              <a:lnSpc>
                <a:spcPct val="100000"/>
              </a:lnSpc>
            </a:pPr>
            <a:r>
              <a:rPr lang="en-US" sz="2800" dirty="0"/>
              <a:t>Headings*</a:t>
            </a:r>
          </a:p>
          <a:p>
            <a:pPr lvl="1">
              <a:lnSpc>
                <a:spcPct val="100000"/>
              </a:lnSpc>
            </a:pPr>
            <a:r>
              <a:rPr lang="en-US" sz="2800" dirty="0"/>
              <a:t>Descriptions</a:t>
            </a:r>
          </a:p>
          <a:p>
            <a:pPr lvl="1">
              <a:lnSpc>
                <a:spcPct val="100000"/>
              </a:lnSpc>
            </a:pPr>
            <a:r>
              <a:rPr lang="en-US" sz="2800" dirty="0"/>
              <a:t>Logical reading order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If interactive:</a:t>
            </a:r>
          </a:p>
          <a:p>
            <a:pPr lvl="1">
              <a:lnSpc>
                <a:spcPct val="100000"/>
              </a:lnSpc>
            </a:pPr>
            <a:r>
              <a:rPr lang="en-US" sz="2800" dirty="0"/>
              <a:t>Ensure keyboard navigation works</a:t>
            </a:r>
          </a:p>
        </p:txBody>
      </p:sp>
    </p:spTree>
    <p:extLst>
      <p:ext uri="{BB962C8B-B14F-4D97-AF65-F5344CB8AC3E}">
        <p14:creationId xmlns:p14="http://schemas.microsoft.com/office/powerpoint/2010/main" val="38599086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UL System logos backdrop.">
            <a:extLst>
              <a:ext uri="{FF2B5EF4-FFF2-40B4-BE49-F238E27FC236}">
                <a16:creationId xmlns:a16="http://schemas.microsoft.com/office/drawing/2014/main" id="{F1C2DB7C-4374-41DC-BF13-1E1D015FA13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" y="0"/>
            <a:ext cx="12189833" cy="6858000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5098BF41-D0A2-4967-9D19-BCAA6A2414A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200" y="678952"/>
            <a:ext cx="10515600" cy="65934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2D2C8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Example – Structure for Screen Readers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1315C69-04CB-4DCB-ADA9-70EF45ED69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97467" y="1352499"/>
            <a:ext cx="10583333" cy="45719"/>
          </a:xfrm>
          <a:prstGeom prst="rect">
            <a:avLst/>
          </a:prstGeom>
          <a:solidFill>
            <a:srgbClr val="C5C2E1"/>
          </a:solidFill>
          <a:ln>
            <a:solidFill>
              <a:srgbClr val="C5C2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074" name="Picture 2" descr="3 Easy Design Tips to Make Your Dashboards Better">
            <a:extLst>
              <a:ext uri="{FF2B5EF4-FFF2-40B4-BE49-F238E27FC236}">
                <a16:creationId xmlns:a16="http://schemas.microsoft.com/office/drawing/2014/main" id="{7CC15907-95BF-A2B6-3B42-61A18B01F7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911848"/>
            <a:ext cx="7620000" cy="4267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52589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UL System logos backdrop.">
            <a:extLst>
              <a:ext uri="{FF2B5EF4-FFF2-40B4-BE49-F238E27FC236}">
                <a16:creationId xmlns:a16="http://schemas.microsoft.com/office/drawing/2014/main" id="{1DBF3EA1-C2A8-4DE5-9CD2-7D787C3C5BC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" y="0"/>
            <a:ext cx="12189833" cy="6858000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E70979F4-C116-4B21-A01A-2DF5B0231BE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200" y="678952"/>
            <a:ext cx="10515600" cy="65934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2D2C8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Dashboards &amp; Interactivity</a:t>
            </a:r>
          </a:p>
        </p:txBody>
      </p:sp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480EF32F-8C66-4942-93C0-5D6E3BAAA580}"/>
              </a:ext>
            </a:extLst>
          </p:cNvPr>
          <p:cNvSpPr txBox="1">
            <a:spLocks/>
          </p:cNvSpPr>
          <p:nvPr/>
        </p:nvSpPr>
        <p:spPr>
          <a:xfrm>
            <a:off x="838200" y="1690688"/>
            <a:ext cx="10642600" cy="481324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Common issues:</a:t>
            </a:r>
          </a:p>
          <a:p>
            <a:pPr lvl="1"/>
            <a:r>
              <a:rPr lang="en-US" sz="2800" dirty="0"/>
              <a:t>No clear navigation</a:t>
            </a:r>
          </a:p>
          <a:p>
            <a:pPr lvl="1"/>
            <a:r>
              <a:rPr lang="en-US" sz="2800" dirty="0"/>
              <a:t>Unlabeled filters or buttons </a:t>
            </a:r>
          </a:p>
          <a:p>
            <a:pPr lvl="1"/>
            <a:r>
              <a:rPr lang="en-US" sz="2800" dirty="0"/>
              <a:t>Cognitive overload</a:t>
            </a:r>
          </a:p>
          <a:p>
            <a:r>
              <a:rPr lang="en-US" dirty="0"/>
              <a:t>Best practices:</a:t>
            </a:r>
          </a:p>
          <a:p>
            <a:pPr lvl="1"/>
            <a:r>
              <a:rPr lang="en-US" sz="2800" dirty="0"/>
              <a:t>Grouped sections</a:t>
            </a:r>
          </a:p>
          <a:p>
            <a:pPr lvl="1"/>
            <a:r>
              <a:rPr lang="en-US" sz="2800" dirty="0"/>
              <a:t>Clear labels for filters</a:t>
            </a:r>
          </a:p>
          <a:p>
            <a:pPr lvl="1"/>
            <a:r>
              <a:rPr lang="en-US" sz="2800" dirty="0"/>
              <a:t>Clear Headings</a:t>
            </a:r>
          </a:p>
          <a:p>
            <a:pPr lvl="1"/>
            <a:r>
              <a:rPr lang="en-US" sz="2800" dirty="0"/>
              <a:t>Summary box at the top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553EB24-B397-4CC6-ADA9-EFC3B800EE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97467" y="1352499"/>
            <a:ext cx="10583333" cy="45719"/>
          </a:xfrm>
          <a:prstGeom prst="rect">
            <a:avLst/>
          </a:prstGeom>
          <a:solidFill>
            <a:srgbClr val="C5C2E1"/>
          </a:solidFill>
          <a:ln>
            <a:solidFill>
              <a:srgbClr val="C5C2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06469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UL System logos backdrop.">
            <a:extLst>
              <a:ext uri="{FF2B5EF4-FFF2-40B4-BE49-F238E27FC236}">
                <a16:creationId xmlns:a16="http://schemas.microsoft.com/office/drawing/2014/main" id="{1DBF3EA1-C2A8-4DE5-9CD2-7D787C3C5BC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" y="0"/>
            <a:ext cx="12189833" cy="6858000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E70979F4-C116-4B21-A01A-2DF5B0231BE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200" y="678952"/>
            <a:ext cx="10515600" cy="65934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2D2C8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Example – UL System Dashboard Scenario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553EB24-B397-4CC6-ADA9-EFC3B800EE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97467" y="1352499"/>
            <a:ext cx="10583333" cy="45719"/>
          </a:xfrm>
          <a:prstGeom prst="rect">
            <a:avLst/>
          </a:prstGeom>
          <a:solidFill>
            <a:srgbClr val="C5C2E1"/>
          </a:solidFill>
          <a:ln>
            <a:solidFill>
              <a:srgbClr val="C5C2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 descr="Too many charts">
            <a:extLst>
              <a:ext uri="{FF2B5EF4-FFF2-40B4-BE49-F238E27FC236}">
                <a16:creationId xmlns:a16="http://schemas.microsoft.com/office/drawing/2014/main" id="{C558559A-FED9-2E78-1C66-CA13229368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1987" y="1662564"/>
            <a:ext cx="8768026" cy="480414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941553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UL System logos backdrop.">
            <a:extLst>
              <a:ext uri="{FF2B5EF4-FFF2-40B4-BE49-F238E27FC236}">
                <a16:creationId xmlns:a16="http://schemas.microsoft.com/office/drawing/2014/main" id="{1DBF3EA1-C2A8-4DE5-9CD2-7D787C3C5BC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" y="0"/>
            <a:ext cx="12189833" cy="6858000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E70979F4-C116-4B21-A01A-2DF5B0231BE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200" y="678952"/>
            <a:ext cx="10515600" cy="65934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2D2C8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Alternative Ways to Communicate Data</a:t>
            </a:r>
          </a:p>
        </p:txBody>
      </p:sp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480EF32F-8C66-4942-93C0-5D6E3BAAA580}"/>
              </a:ext>
            </a:extLst>
          </p:cNvPr>
          <p:cNvSpPr txBox="1">
            <a:spLocks/>
          </p:cNvSpPr>
          <p:nvPr/>
        </p:nvSpPr>
        <p:spPr>
          <a:xfrm>
            <a:off x="838200" y="1690688"/>
            <a:ext cx="10642600" cy="481324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dirty="0"/>
              <a:t>When visuals aren’t enough:</a:t>
            </a:r>
          </a:p>
          <a:p>
            <a:pPr lvl="1">
              <a:lnSpc>
                <a:spcPct val="150000"/>
              </a:lnSpc>
            </a:pPr>
            <a:r>
              <a:rPr lang="en-US" sz="2800" dirty="0"/>
              <a:t>Written summaries (“key findings” sections)</a:t>
            </a:r>
          </a:p>
          <a:p>
            <a:pPr lvl="1">
              <a:lnSpc>
                <a:spcPct val="150000"/>
              </a:lnSpc>
            </a:pPr>
            <a:r>
              <a:rPr lang="en-US" sz="2800" dirty="0"/>
              <a:t>Bullet point insights</a:t>
            </a:r>
          </a:p>
          <a:p>
            <a:pPr lvl="1">
              <a:lnSpc>
                <a:spcPct val="150000"/>
              </a:lnSpc>
            </a:pPr>
            <a:r>
              <a:rPr lang="en-US" sz="2800" dirty="0"/>
              <a:t>Narrated walkthroughs in reports</a:t>
            </a:r>
          </a:p>
          <a:p>
            <a:pPr lvl="1">
              <a:lnSpc>
                <a:spcPct val="150000"/>
              </a:lnSpc>
            </a:pPr>
            <a:r>
              <a:rPr lang="en-US" sz="2800" dirty="0"/>
              <a:t>Downloadable CSV or Excel data</a:t>
            </a:r>
          </a:p>
          <a:p>
            <a:pPr lvl="2">
              <a:lnSpc>
                <a:spcPct val="150000"/>
              </a:lnSpc>
            </a:pPr>
            <a:r>
              <a:rPr lang="en-US" sz="2800" b="0" i="0" dirty="0">
                <a:solidFill>
                  <a:srgbClr val="1E1E1E"/>
                </a:solidFill>
                <a:effectLst/>
              </a:rPr>
              <a:t>Example text about chart: </a:t>
            </a:r>
            <a:r>
              <a:rPr lang="en-US" sz="2800" b="0" i="1" dirty="0">
                <a:solidFill>
                  <a:srgbClr val="1E1E1E"/>
                </a:solidFill>
                <a:effectLst/>
              </a:rPr>
              <a:t>“Here we provide both the bar chart and a link to the data in table form."</a:t>
            </a:r>
            <a:endParaRPr lang="en-US" sz="2800" i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553EB24-B397-4CC6-ADA9-EFC3B800EE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97467" y="1352499"/>
            <a:ext cx="10583333" cy="45719"/>
          </a:xfrm>
          <a:prstGeom prst="rect">
            <a:avLst/>
          </a:prstGeom>
          <a:solidFill>
            <a:srgbClr val="C5C2E1"/>
          </a:solidFill>
          <a:ln>
            <a:solidFill>
              <a:srgbClr val="C5C2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247292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668AF1-0226-BC97-5207-D69AE0CEDA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L System logos backdrop.">
            <a:extLst>
              <a:ext uri="{FF2B5EF4-FFF2-40B4-BE49-F238E27FC236}">
                <a16:creationId xmlns:a16="http://schemas.microsoft.com/office/drawing/2014/main" id="{6F1B1E93-E1DA-D440-4963-6768CFE9AEA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" y="0"/>
            <a:ext cx="12189833" cy="68580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2EDDC853-5138-EA30-453B-CAF9FCB1A3A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199" y="693157"/>
            <a:ext cx="10515600" cy="65934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2D2C8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Data Visualization Resources</a:t>
            </a:r>
          </a:p>
        </p:txBody>
      </p:sp>
      <p:sp>
        <p:nvSpPr>
          <p:cNvPr id="5" name="Content Placeholder 7">
            <a:extLst>
              <a:ext uri="{FF2B5EF4-FFF2-40B4-BE49-F238E27FC236}">
                <a16:creationId xmlns:a16="http://schemas.microsoft.com/office/drawing/2014/main" id="{7237C5A4-1304-33A0-4B20-DB8DA6DE3A87}"/>
              </a:ext>
            </a:extLst>
          </p:cNvPr>
          <p:cNvSpPr txBox="1">
            <a:spLocks/>
          </p:cNvSpPr>
          <p:nvPr/>
        </p:nvSpPr>
        <p:spPr>
          <a:xfrm>
            <a:off x="838200" y="1690688"/>
            <a:ext cx="10642600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dirty="0">
                <a:hlinkClick r:id="rId4"/>
              </a:rPr>
              <a:t>10 basic guidelines to make data visualizations more accessible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i="0" dirty="0">
                <a:solidFill>
                  <a:srgbClr val="3A3A3A"/>
                </a:solidFill>
                <a:effectLst/>
                <a:hlinkClick r:id="rId5"/>
              </a:rPr>
              <a:t>U.S. Web Design Systems (USWDS) – Data Visualizations</a:t>
            </a:r>
            <a:endParaRPr lang="en-US" i="0" dirty="0">
              <a:solidFill>
                <a:srgbClr val="3A3A3A"/>
              </a:solidFill>
              <a:effectLst/>
            </a:endParaRPr>
          </a:p>
          <a:p>
            <a:pPr>
              <a:lnSpc>
                <a:spcPct val="150000"/>
              </a:lnSpc>
            </a:pPr>
            <a:r>
              <a:rPr lang="en-US" b="0" i="0" dirty="0">
                <a:solidFill>
                  <a:srgbClr val="333333"/>
                </a:solidFill>
                <a:effectLst/>
                <a:hlinkClick r:id="rId6"/>
              </a:rPr>
              <a:t>Best Practices for Designing Accessible Views</a:t>
            </a:r>
            <a:endParaRPr lang="en-US" b="0" i="0" dirty="0">
              <a:solidFill>
                <a:srgbClr val="333333"/>
              </a:solidFill>
              <a:effectLst/>
            </a:endParaRPr>
          </a:p>
          <a:p>
            <a:pPr>
              <a:lnSpc>
                <a:spcPct val="150000"/>
              </a:lnSpc>
            </a:pPr>
            <a:r>
              <a:rPr lang="en-US" b="0" i="0" dirty="0">
                <a:effectLst/>
                <a:hlinkClick r:id="rId7" tooltip="https://url.avanan.click/v2/r01/___https://help.tableau.com/current/pro/desktop/en-us/accessibility_dashboards.htm___.YXAzOnVuaXZlcnNpdHlvZmxvdWlzaWFuYXN5c3RlbTphOm86ZmExYTk4NzNhNGY4Y2E1Mzc1NGJiNjBlMmZhZjk0ZTY6Nzo1NmUzOmM0Zjc1NTA2NmE0Y2Q0MDhmMTE0YmNkZDJmMWU0NmYzZjRjMWI3NWEzMWQ4YTEyOTMzOTFjYmYwNmI1YzE3MGQ6aDpUOk4"/>
              </a:rPr>
              <a:t>Build Accessible Dashboards</a:t>
            </a:r>
            <a:endParaRPr lang="en-US" b="0" i="0" dirty="0">
              <a:solidFill>
                <a:srgbClr val="333333"/>
              </a:solidFill>
              <a:effectLst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i="0" dirty="0">
              <a:solidFill>
                <a:srgbClr val="3A3A3A"/>
              </a:solidFill>
              <a:effectLst/>
            </a:endParaRPr>
          </a:p>
          <a:p>
            <a:pPr>
              <a:lnSpc>
                <a:spcPct val="150000"/>
              </a:lnSpc>
            </a:pPr>
            <a:endParaRPr lang="en-US" i="0" dirty="0">
              <a:solidFill>
                <a:srgbClr val="3A3A3A"/>
              </a:solidFill>
              <a:effectLst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77354B7-E7C6-AB9F-43CE-C30C3E1C5E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38199" y="1352499"/>
            <a:ext cx="10642601" cy="45719"/>
          </a:xfrm>
          <a:prstGeom prst="rect">
            <a:avLst/>
          </a:prstGeom>
          <a:solidFill>
            <a:srgbClr val="C5C2E1"/>
          </a:solidFill>
          <a:ln>
            <a:solidFill>
              <a:srgbClr val="C5C2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31156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15190C38-8A56-40D9-8738-56B4D239D5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9"/>
            <a:ext cx="12192000" cy="685678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4648912-8874-68F9-3641-7417BC0A0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451483"/>
            <a:ext cx="10515600" cy="1325563"/>
          </a:xfrm>
        </p:spPr>
        <p:txBody>
          <a:bodyPr/>
          <a:lstStyle/>
          <a:p>
            <a:r>
              <a:rPr lang="en-US" dirty="0"/>
              <a:t>University of Louisiana System logo</a:t>
            </a:r>
          </a:p>
        </p:txBody>
      </p:sp>
    </p:spTree>
    <p:extLst>
      <p:ext uri="{BB962C8B-B14F-4D97-AF65-F5344CB8AC3E}">
        <p14:creationId xmlns:p14="http://schemas.microsoft.com/office/powerpoint/2010/main" val="3062678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UL System logos backdrop.">
            <a:extLst>
              <a:ext uri="{FF2B5EF4-FFF2-40B4-BE49-F238E27FC236}">
                <a16:creationId xmlns:a16="http://schemas.microsoft.com/office/drawing/2014/main" id="{F1C2DB7C-4374-41DC-BF13-1E1D015FA13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" y="0"/>
            <a:ext cx="12189833" cy="6858000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5098BF41-D0A2-4967-9D19-BCAA6A2414A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200" y="678952"/>
            <a:ext cx="10515600" cy="65934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2D2C8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Why Data Visualizations Matter</a:t>
            </a:r>
          </a:p>
        </p:txBody>
      </p:sp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632F9A2F-D9ED-4842-9507-AFB2B7BE6702}"/>
              </a:ext>
            </a:extLst>
          </p:cNvPr>
          <p:cNvSpPr txBox="1">
            <a:spLocks/>
          </p:cNvSpPr>
          <p:nvPr/>
        </p:nvSpPr>
        <p:spPr>
          <a:xfrm>
            <a:off x="838200" y="1690688"/>
            <a:ext cx="10642600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dirty="0"/>
              <a:t>Data visualizations are everywhere in higher education</a:t>
            </a:r>
          </a:p>
          <a:p>
            <a:pPr>
              <a:lnSpc>
                <a:spcPct val="150000"/>
              </a:lnSpc>
            </a:pPr>
            <a:r>
              <a:rPr lang="en-US" dirty="0"/>
              <a:t>Charts and dashboards often replace written explanation</a:t>
            </a:r>
          </a:p>
          <a:p>
            <a:pPr>
              <a:lnSpc>
                <a:spcPct val="150000"/>
              </a:lnSpc>
            </a:pPr>
            <a:r>
              <a:rPr lang="en-US" dirty="0"/>
              <a:t>If visuals aren’t accessible, the information is lost</a:t>
            </a:r>
          </a:p>
          <a:p>
            <a:pPr>
              <a:lnSpc>
                <a:spcPct val="150000"/>
              </a:lnSpc>
            </a:pPr>
            <a:r>
              <a:rPr lang="en-US" dirty="0"/>
              <a:t>Accessibility here is not “extra”, it’s core communication</a:t>
            </a:r>
            <a:endParaRPr lang="en-US" sz="28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1315C69-04CB-4DCB-ADA9-70EF45ED69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97467" y="1352499"/>
            <a:ext cx="10583333" cy="45719"/>
          </a:xfrm>
          <a:prstGeom prst="rect">
            <a:avLst/>
          </a:prstGeom>
          <a:solidFill>
            <a:srgbClr val="C5C2E1"/>
          </a:solidFill>
          <a:ln>
            <a:solidFill>
              <a:srgbClr val="C5C2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6418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UL System logos backdrop.">
            <a:extLst>
              <a:ext uri="{FF2B5EF4-FFF2-40B4-BE49-F238E27FC236}">
                <a16:creationId xmlns:a16="http://schemas.microsoft.com/office/drawing/2014/main" id="{1DBF3EA1-C2A8-4DE5-9CD2-7D787C3C5BC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" y="0"/>
            <a:ext cx="12189833" cy="6858000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E70979F4-C116-4B21-A01A-2DF5B0231BE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200" y="678952"/>
            <a:ext cx="10515600" cy="65934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2D2C8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What Makes Data Visualizations Hard to Access</a:t>
            </a:r>
          </a:p>
        </p:txBody>
      </p:sp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480EF32F-8C66-4942-93C0-5D6E3BAAA580}"/>
              </a:ext>
            </a:extLst>
          </p:cNvPr>
          <p:cNvSpPr txBox="1">
            <a:spLocks/>
          </p:cNvSpPr>
          <p:nvPr/>
        </p:nvSpPr>
        <p:spPr>
          <a:xfrm>
            <a:off x="838201" y="1690688"/>
            <a:ext cx="10583332" cy="481324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Information is often conveyed visually only</a:t>
            </a:r>
          </a:p>
          <a:p>
            <a:r>
              <a:rPr lang="en-US" dirty="0"/>
              <a:t>Reliance on:</a:t>
            </a:r>
          </a:p>
          <a:p>
            <a:pPr lvl="1"/>
            <a:r>
              <a:rPr lang="en-US" sz="2800" dirty="0"/>
              <a:t>Color</a:t>
            </a:r>
          </a:p>
          <a:p>
            <a:pPr lvl="1"/>
            <a:r>
              <a:rPr lang="en-US" sz="2800" dirty="0"/>
              <a:t>Position</a:t>
            </a:r>
          </a:p>
          <a:p>
            <a:pPr lvl="1"/>
            <a:r>
              <a:rPr lang="en-US" sz="2800" dirty="0"/>
              <a:t>Size</a:t>
            </a:r>
          </a:p>
          <a:p>
            <a:r>
              <a:rPr lang="en-US" dirty="0"/>
              <a:t>Complex dashboards = high cognitive load</a:t>
            </a:r>
          </a:p>
          <a:p>
            <a:r>
              <a:rPr lang="en-US" dirty="0"/>
              <a:t>Screen readers can’t interpret visuals without structure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553EB24-B397-4CC6-ADA9-EFC3B800EE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97467" y="1352499"/>
            <a:ext cx="10583333" cy="45719"/>
          </a:xfrm>
          <a:prstGeom prst="rect">
            <a:avLst/>
          </a:prstGeom>
          <a:solidFill>
            <a:srgbClr val="C5C2E1"/>
          </a:solidFill>
          <a:ln>
            <a:solidFill>
              <a:srgbClr val="C5C2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8407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L System logos backdrop.">
            <a:extLst>
              <a:ext uri="{FF2B5EF4-FFF2-40B4-BE49-F238E27FC236}">
                <a16:creationId xmlns:a16="http://schemas.microsoft.com/office/drawing/2014/main" id="{95082B3E-E316-4481-BF9C-8F88EAEA72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" y="0"/>
            <a:ext cx="12189833" cy="68580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15EF0AAD-ACE2-4C99-B23B-99B50A28D35B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199" y="693157"/>
            <a:ext cx="10515600" cy="65934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2D2C8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Common Barriers in Data Visualizations</a:t>
            </a:r>
          </a:p>
        </p:txBody>
      </p:sp>
      <p:sp>
        <p:nvSpPr>
          <p:cNvPr id="5" name="Content Placeholder 7">
            <a:extLst>
              <a:ext uri="{FF2B5EF4-FFF2-40B4-BE49-F238E27FC236}">
                <a16:creationId xmlns:a16="http://schemas.microsoft.com/office/drawing/2014/main" id="{6ADAB9C2-7510-474E-A8C6-DB51D368A9B9}"/>
              </a:ext>
            </a:extLst>
          </p:cNvPr>
          <p:cNvSpPr txBox="1">
            <a:spLocks/>
          </p:cNvSpPr>
          <p:nvPr/>
        </p:nvSpPr>
        <p:spPr>
          <a:xfrm>
            <a:off x="838200" y="1690687"/>
            <a:ext cx="10642600" cy="496919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dirty="0"/>
              <a:t>Missing alt text or poor descriptions</a:t>
            </a:r>
          </a:p>
          <a:p>
            <a:pPr>
              <a:lnSpc>
                <a:spcPct val="150000"/>
              </a:lnSpc>
            </a:pPr>
            <a:r>
              <a:rPr lang="en-US" dirty="0"/>
              <a:t>No data table alternative</a:t>
            </a:r>
          </a:p>
          <a:p>
            <a:pPr>
              <a:lnSpc>
                <a:spcPct val="150000"/>
              </a:lnSpc>
            </a:pPr>
            <a:r>
              <a:rPr lang="en-US" dirty="0"/>
              <a:t>Color-only distinctions (red vs green trends)</a:t>
            </a:r>
          </a:p>
          <a:p>
            <a:pPr>
              <a:lnSpc>
                <a:spcPct val="150000"/>
              </a:lnSpc>
            </a:pPr>
            <a:r>
              <a:rPr lang="en-US" dirty="0"/>
              <a:t>Unlabeled axes or legends</a:t>
            </a:r>
          </a:p>
          <a:p>
            <a:pPr>
              <a:lnSpc>
                <a:spcPct val="150000"/>
              </a:lnSpc>
            </a:pPr>
            <a:r>
              <a:rPr lang="en-US" dirty="0"/>
              <a:t>Overly complex dashboards</a:t>
            </a:r>
            <a:endParaRPr lang="en-US" i="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9B74B0C-60BA-4B27-B664-4CBFD58C69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38199" y="1352499"/>
            <a:ext cx="10642601" cy="45719"/>
          </a:xfrm>
          <a:prstGeom prst="rect">
            <a:avLst/>
          </a:prstGeom>
          <a:solidFill>
            <a:srgbClr val="C5C2E1"/>
          </a:solidFill>
          <a:ln>
            <a:solidFill>
              <a:srgbClr val="C5C2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884768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L System logos backdrop.">
            <a:extLst>
              <a:ext uri="{FF2B5EF4-FFF2-40B4-BE49-F238E27FC236}">
                <a16:creationId xmlns:a16="http://schemas.microsoft.com/office/drawing/2014/main" id="{95082B3E-E316-4481-BF9C-8F88EAEA72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" y="0"/>
            <a:ext cx="12189833" cy="68580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15EF0AAD-ACE2-4C99-B23B-99B50A28D35B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199" y="693157"/>
            <a:ext cx="10515600" cy="65934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2D2C8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Core Principle #1: Don’t Rely on Color Alone</a:t>
            </a:r>
          </a:p>
        </p:txBody>
      </p:sp>
      <p:sp>
        <p:nvSpPr>
          <p:cNvPr id="5" name="Content Placeholder 7">
            <a:extLst>
              <a:ext uri="{FF2B5EF4-FFF2-40B4-BE49-F238E27FC236}">
                <a16:creationId xmlns:a16="http://schemas.microsoft.com/office/drawing/2014/main" id="{6ADAB9C2-7510-474E-A8C6-DB51D368A9B9}"/>
              </a:ext>
            </a:extLst>
          </p:cNvPr>
          <p:cNvSpPr txBox="1">
            <a:spLocks/>
          </p:cNvSpPr>
          <p:nvPr/>
        </p:nvSpPr>
        <p:spPr>
          <a:xfrm>
            <a:off x="838200" y="1690687"/>
            <a:ext cx="10642600" cy="496919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dirty="0"/>
              <a:t>Color should support, not carry meaning</a:t>
            </a:r>
          </a:p>
          <a:p>
            <a:pPr>
              <a:lnSpc>
                <a:spcPct val="100000"/>
              </a:lnSpc>
            </a:pPr>
            <a:r>
              <a:rPr lang="en-US" dirty="0"/>
              <a:t>Always pair color with:</a:t>
            </a:r>
          </a:p>
          <a:p>
            <a:pPr lvl="1"/>
            <a:r>
              <a:rPr lang="en-US" sz="2800" dirty="0"/>
              <a:t>Direct labels on data</a:t>
            </a:r>
          </a:p>
          <a:p>
            <a:pPr lvl="1">
              <a:lnSpc>
                <a:spcPct val="100000"/>
              </a:lnSpc>
            </a:pPr>
            <a:r>
              <a:rPr lang="en-US" sz="2800" dirty="0"/>
              <a:t>Patterns (striped, dotted, solid)</a:t>
            </a:r>
          </a:p>
          <a:p>
            <a:pPr lvl="1">
              <a:lnSpc>
                <a:spcPct val="100000"/>
              </a:lnSpc>
            </a:pPr>
            <a:r>
              <a:rPr lang="en-US" sz="2800" dirty="0"/>
              <a:t>Direct annotations</a:t>
            </a:r>
          </a:p>
          <a:p>
            <a:pPr>
              <a:lnSpc>
                <a:spcPct val="100000"/>
              </a:lnSpc>
            </a:pPr>
            <a:r>
              <a:rPr lang="en-US" dirty="0"/>
              <a:t>Example contrast:</a:t>
            </a:r>
          </a:p>
          <a:p>
            <a:pPr lvl="1">
              <a:lnSpc>
                <a:spcPct val="100000"/>
              </a:lnSpc>
            </a:pPr>
            <a:r>
              <a:rPr lang="en-US" sz="2800" dirty="0"/>
              <a:t>❌ Red vs. green only</a:t>
            </a:r>
          </a:p>
          <a:p>
            <a:pPr lvl="1">
              <a:lnSpc>
                <a:spcPct val="100000"/>
              </a:lnSpc>
            </a:pPr>
            <a:r>
              <a:rPr lang="en-US" sz="2800" dirty="0"/>
              <a:t>✅ Red + labels (“Decline”, “Growth”)</a:t>
            </a:r>
            <a:endParaRPr lang="en-US" sz="2800" i="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9B74B0C-60BA-4B27-B664-4CBFD58C69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38199" y="1352499"/>
            <a:ext cx="10642601" cy="45719"/>
          </a:xfrm>
          <a:prstGeom prst="rect">
            <a:avLst/>
          </a:prstGeom>
          <a:solidFill>
            <a:srgbClr val="C5C2E1"/>
          </a:solidFill>
          <a:ln>
            <a:solidFill>
              <a:srgbClr val="C5C2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752252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L System logos backdrop.">
            <a:extLst>
              <a:ext uri="{FF2B5EF4-FFF2-40B4-BE49-F238E27FC236}">
                <a16:creationId xmlns:a16="http://schemas.microsoft.com/office/drawing/2014/main" id="{95082B3E-E316-4481-BF9C-8F88EAEA72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" y="0"/>
            <a:ext cx="12189833" cy="68580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15EF0AAD-ACE2-4C99-B23B-99B50A28D35B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199" y="693157"/>
            <a:ext cx="10515600" cy="65934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2D2C8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Core Principle #2: Label Clearly and Directly</a:t>
            </a:r>
          </a:p>
        </p:txBody>
      </p:sp>
      <p:sp>
        <p:nvSpPr>
          <p:cNvPr id="5" name="Content Placeholder 7">
            <a:extLst>
              <a:ext uri="{FF2B5EF4-FFF2-40B4-BE49-F238E27FC236}">
                <a16:creationId xmlns:a16="http://schemas.microsoft.com/office/drawing/2014/main" id="{6ADAB9C2-7510-474E-A8C6-DB51D368A9B9}"/>
              </a:ext>
            </a:extLst>
          </p:cNvPr>
          <p:cNvSpPr txBox="1">
            <a:spLocks/>
          </p:cNvSpPr>
          <p:nvPr/>
        </p:nvSpPr>
        <p:spPr>
          <a:xfrm>
            <a:off x="838200" y="1690687"/>
            <a:ext cx="10642600" cy="496919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dirty="0"/>
              <a:t>Use direct labeling instead of legends when possible</a:t>
            </a:r>
          </a:p>
          <a:p>
            <a:pPr>
              <a:lnSpc>
                <a:spcPct val="100000"/>
              </a:lnSpc>
            </a:pPr>
            <a:r>
              <a:rPr lang="en-US" dirty="0"/>
              <a:t>Ensure:</a:t>
            </a:r>
          </a:p>
          <a:p>
            <a:pPr lvl="1">
              <a:lnSpc>
                <a:spcPct val="100000"/>
              </a:lnSpc>
            </a:pPr>
            <a:r>
              <a:rPr lang="en-US" sz="2800" dirty="0"/>
              <a:t>Axes are clearly labeled</a:t>
            </a:r>
          </a:p>
          <a:p>
            <a:pPr lvl="1">
              <a:lnSpc>
                <a:spcPct val="100000"/>
              </a:lnSpc>
            </a:pPr>
            <a:r>
              <a:rPr lang="en-US" sz="2800" dirty="0"/>
              <a:t>Units are defined</a:t>
            </a:r>
          </a:p>
          <a:p>
            <a:pPr lvl="1">
              <a:lnSpc>
                <a:spcPct val="100000"/>
              </a:lnSpc>
            </a:pPr>
            <a:r>
              <a:rPr lang="en-US" sz="2800" dirty="0"/>
              <a:t>Abbreviations are explained</a:t>
            </a:r>
          </a:p>
          <a:p>
            <a:pPr>
              <a:lnSpc>
                <a:spcPct val="100000"/>
              </a:lnSpc>
            </a:pPr>
            <a:r>
              <a:rPr lang="en-US" dirty="0"/>
              <a:t>Better approach:</a:t>
            </a:r>
          </a:p>
          <a:p>
            <a:pPr lvl="1">
              <a:lnSpc>
                <a:spcPct val="100000"/>
              </a:lnSpc>
            </a:pPr>
            <a:r>
              <a:rPr lang="en-US" sz="2800" dirty="0"/>
              <a:t>Put the label on the data, not away from it</a:t>
            </a:r>
            <a:endParaRPr lang="en-US" sz="2800" i="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9B74B0C-60BA-4B27-B664-4CBFD58C69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38199" y="1352499"/>
            <a:ext cx="10642601" cy="45719"/>
          </a:xfrm>
          <a:prstGeom prst="rect">
            <a:avLst/>
          </a:prstGeom>
          <a:solidFill>
            <a:srgbClr val="C5C2E1"/>
          </a:solidFill>
          <a:ln>
            <a:solidFill>
              <a:srgbClr val="C5C2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609240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L System logos backdrop.">
            <a:extLst>
              <a:ext uri="{FF2B5EF4-FFF2-40B4-BE49-F238E27FC236}">
                <a16:creationId xmlns:a16="http://schemas.microsoft.com/office/drawing/2014/main" id="{95082B3E-E316-4481-BF9C-8F88EAEA72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" y="0"/>
            <a:ext cx="12189833" cy="68580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15EF0AAD-ACE2-4C99-B23B-99B50A28D35B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199" y="693157"/>
            <a:ext cx="10515600" cy="65934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2D2C8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Example – Color Contrast &amp; Data Labels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9B74B0C-60BA-4B27-B664-4CBFD58C69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38199" y="1352499"/>
            <a:ext cx="10642601" cy="45719"/>
          </a:xfrm>
          <a:prstGeom prst="rect">
            <a:avLst/>
          </a:prstGeom>
          <a:solidFill>
            <a:srgbClr val="C5C2E1"/>
          </a:solidFill>
          <a:ln>
            <a:solidFill>
              <a:srgbClr val="C5C2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050" name="Picture 2" descr="Creating Accessible Charts">
            <a:extLst>
              <a:ext uri="{FF2B5EF4-FFF2-40B4-BE49-F238E27FC236}">
                <a16:creationId xmlns:a16="http://schemas.microsoft.com/office/drawing/2014/main" id="{1E0A6A31-F71D-67C7-D382-6EB54AF5452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931" b="4434"/>
          <a:stretch/>
        </p:blipFill>
        <p:spPr bwMode="auto">
          <a:xfrm>
            <a:off x="1090356" y="1972427"/>
            <a:ext cx="10011288" cy="414669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7253018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L System logos backdrop.">
            <a:extLst>
              <a:ext uri="{FF2B5EF4-FFF2-40B4-BE49-F238E27FC236}">
                <a16:creationId xmlns:a16="http://schemas.microsoft.com/office/drawing/2014/main" id="{95082B3E-E316-4481-BF9C-8F88EAEA72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" y="0"/>
            <a:ext cx="12189833" cy="68580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15EF0AAD-ACE2-4C99-B23B-99B50A28D35B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199" y="693157"/>
            <a:ext cx="10515600" cy="65934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2D2C8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Core Principle #3: Provide Alt Text Alternatives</a:t>
            </a:r>
          </a:p>
        </p:txBody>
      </p:sp>
      <p:sp>
        <p:nvSpPr>
          <p:cNvPr id="5" name="Content Placeholder 7">
            <a:extLst>
              <a:ext uri="{FF2B5EF4-FFF2-40B4-BE49-F238E27FC236}">
                <a16:creationId xmlns:a16="http://schemas.microsoft.com/office/drawing/2014/main" id="{6ADAB9C2-7510-474E-A8C6-DB51D368A9B9}"/>
              </a:ext>
            </a:extLst>
          </p:cNvPr>
          <p:cNvSpPr txBox="1">
            <a:spLocks/>
          </p:cNvSpPr>
          <p:nvPr/>
        </p:nvSpPr>
        <p:spPr>
          <a:xfrm>
            <a:off x="838200" y="1690687"/>
            <a:ext cx="10642600" cy="496919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Good alt text includes:</a:t>
            </a:r>
          </a:p>
          <a:p>
            <a:pPr lvl="1"/>
            <a:r>
              <a:rPr lang="en-US" sz="2800" dirty="0"/>
              <a:t>What the chart shows</a:t>
            </a:r>
          </a:p>
          <a:p>
            <a:pPr lvl="1"/>
            <a:r>
              <a:rPr lang="en-US" sz="2800" dirty="0"/>
              <a:t>Time period</a:t>
            </a:r>
          </a:p>
          <a:p>
            <a:pPr lvl="1"/>
            <a:r>
              <a:rPr lang="en-US" sz="2800" dirty="0"/>
              <a:t>Key trend or takeaway</a:t>
            </a:r>
          </a:p>
          <a:p>
            <a:pPr lvl="1"/>
            <a:r>
              <a:rPr lang="en-US" sz="2800" dirty="0"/>
              <a:t>Focus on key insight, not every data point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Example:</a:t>
            </a:r>
          </a:p>
          <a:p>
            <a:pPr lvl="1"/>
            <a:r>
              <a:rPr lang="en-US" sz="2800" dirty="0"/>
              <a:t>❌ “Bar chart of enrollment”</a:t>
            </a:r>
          </a:p>
          <a:p>
            <a:pPr lvl="1"/>
            <a:r>
              <a:rPr lang="en-US" sz="2800" dirty="0"/>
              <a:t>✅ “Bar chart comparing 2025 enrollment across UL System campuses, showing UL Lafayette with the highest enrollment at approximately…”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9B74B0C-60BA-4B27-B664-4CBFD58C69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38199" y="1352499"/>
            <a:ext cx="10642601" cy="45719"/>
          </a:xfrm>
          <a:prstGeom prst="rect">
            <a:avLst/>
          </a:prstGeom>
          <a:solidFill>
            <a:srgbClr val="C5C2E1"/>
          </a:solidFill>
          <a:ln>
            <a:solidFill>
              <a:srgbClr val="C5C2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33594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L System logos backdrop.">
            <a:extLst>
              <a:ext uri="{FF2B5EF4-FFF2-40B4-BE49-F238E27FC236}">
                <a16:creationId xmlns:a16="http://schemas.microsoft.com/office/drawing/2014/main" id="{95082B3E-E316-4481-BF9C-8F88EAEA72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" y="0"/>
            <a:ext cx="12189833" cy="68580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15EF0AAD-ACE2-4C99-B23B-99B50A28D35B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199" y="693157"/>
            <a:ext cx="10515600" cy="65934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2D2C8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Example – Provide Alt Text Alternatives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9B74B0C-60BA-4B27-B664-4CBFD58C69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38199" y="1352499"/>
            <a:ext cx="10642601" cy="45719"/>
          </a:xfrm>
          <a:prstGeom prst="rect">
            <a:avLst/>
          </a:prstGeom>
          <a:solidFill>
            <a:srgbClr val="C5C2E1"/>
          </a:solidFill>
          <a:ln>
            <a:solidFill>
              <a:srgbClr val="C5C2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8" name="Picture 4" descr="A pie chart for pie sales showing an example of a good alt text.">
            <a:extLst>
              <a:ext uri="{FF2B5EF4-FFF2-40B4-BE49-F238E27FC236}">
                <a16:creationId xmlns:a16="http://schemas.microsoft.com/office/drawing/2014/main" id="{A0278265-9B5B-0DC2-A431-9ABFCEE38E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4981" y="1641157"/>
            <a:ext cx="7102037" cy="497142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88345932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8016</TotalTime>
  <Words>510</Words>
  <Application>Microsoft Office PowerPoint</Application>
  <PresentationFormat>Widescreen</PresentationFormat>
  <Paragraphs>99</Paragraphs>
  <Slides>18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WordVisi_MSFontService</vt:lpstr>
      <vt:lpstr>Office Theme</vt:lpstr>
      <vt:lpstr>ADA in Data Visualizations</vt:lpstr>
      <vt:lpstr>Why Data Visualizations Matter</vt:lpstr>
      <vt:lpstr>What Makes Data Visualizations Hard to Access</vt:lpstr>
      <vt:lpstr>Common Barriers in Data Visualizations</vt:lpstr>
      <vt:lpstr>Core Principle #1: Don’t Rely on Color Alone</vt:lpstr>
      <vt:lpstr>Core Principle #2: Label Clearly and Directly</vt:lpstr>
      <vt:lpstr>Example – Color Contrast &amp; Data Labels</vt:lpstr>
      <vt:lpstr>Core Principle #3: Provide Alt Text Alternatives</vt:lpstr>
      <vt:lpstr>Example – Provide Alt Text Alternatives</vt:lpstr>
      <vt:lpstr>Core Principle #4: Keep It Simple</vt:lpstr>
      <vt:lpstr>Core Principle #5: Ensure Readability</vt:lpstr>
      <vt:lpstr>Core Principle #6: Structure for Screen Readers</vt:lpstr>
      <vt:lpstr>Example – Structure for Screen Readers</vt:lpstr>
      <vt:lpstr>Dashboards &amp; Interactivity</vt:lpstr>
      <vt:lpstr>Example – UL System Dashboard Scenario</vt:lpstr>
      <vt:lpstr>Alternative Ways to Communicate Data</vt:lpstr>
      <vt:lpstr>Data Visualization Resources</vt:lpstr>
      <vt:lpstr>University of Louisiana System logo</vt:lpstr>
    </vt:vector>
  </TitlesOfParts>
  <Company>ULS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Alyssa Coats</dc:creator>
  <cp:lastModifiedBy>Alyssa Coats</cp:lastModifiedBy>
  <cp:revision>135</cp:revision>
  <cp:lastPrinted>2025-08-06T19:24:59Z</cp:lastPrinted>
  <dcterms:created xsi:type="dcterms:W3CDTF">2017-09-26T14:07:10Z</dcterms:created>
  <dcterms:modified xsi:type="dcterms:W3CDTF">2026-04-15T17:52:59Z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D2173A84-3BA5-45D5-A883-CCD09FADE5E3</vt:lpwstr>
  </property>
  <property fmtid="{D5CDD505-2E9C-101B-9397-08002B2CF9AE}" pid="3" name="ArticulatePath">
    <vt:lpwstr>10.222.25 Accessibility in Media - Meredith's Version</vt:lpwstr>
  </property>
</Properties>
</file>