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3" r:id="rId2"/>
    <p:sldId id="402" r:id="rId3"/>
    <p:sldId id="375" r:id="rId4"/>
    <p:sldId id="335" r:id="rId5"/>
    <p:sldId id="377" r:id="rId6"/>
    <p:sldId id="378" r:id="rId7"/>
    <p:sldId id="403" r:id="rId8"/>
    <p:sldId id="379" r:id="rId9"/>
    <p:sldId id="320" r:id="rId10"/>
    <p:sldId id="381" r:id="rId11"/>
    <p:sldId id="400" r:id="rId12"/>
    <p:sldId id="401" r:id="rId13"/>
    <p:sldId id="318" r:id="rId14"/>
    <p:sldId id="386" r:id="rId15"/>
    <p:sldId id="370" r:id="rId16"/>
  </p:sldIdLst>
  <p:sldSz cx="12192000" cy="6858000"/>
  <p:notesSz cx="6950075" cy="923607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C82"/>
    <a:srgbClr val="C5C2E1"/>
    <a:srgbClr val="E4E3F1"/>
    <a:srgbClr val="8A84C2"/>
    <a:srgbClr val="02B53C"/>
    <a:srgbClr val="690021"/>
    <a:srgbClr val="000099"/>
    <a:srgbClr val="0B4B82"/>
    <a:srgbClr val="28659C"/>
    <a:srgbClr val="342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86320" autoAdjust="0"/>
  </p:normalViewPr>
  <p:slideViewPr>
    <p:cSldViewPr snapToGrid="0">
      <p:cViewPr varScale="1">
        <p:scale>
          <a:sx n="95" d="100"/>
          <a:sy n="95" d="100"/>
        </p:scale>
        <p:origin x="44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0942041-0F36-45CF-8148-503C7DED04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2E27C4-EBA9-4145-A1C5-C452E39E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E27C4-EBA9-4145-A1C5-C452E39EAF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4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E27C4-EBA9-4145-A1C5-C452E39EAF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E27C4-EBA9-4145-A1C5-C452E39EAF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0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7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8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8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9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5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0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1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9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9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E3D7-0488-430B-A6A3-4C5F7B284C5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782D-4AFA-44FF-9D8A-1D4E3D27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ave.webaim.org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colororacle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hyperlink" Target="http://webaim.org/resources/contrastchecker/" TargetMode="External"/><Relationship Id="rId5" Type="http://schemas.openxmlformats.org/officeDocument/2006/relationships/hyperlink" Target="http://www.checkmycolours.com/" TargetMode="External"/><Relationship Id="rId10" Type="http://schemas.openxmlformats.org/officeDocument/2006/relationships/hyperlink" Target="https://www.accessibilitychecker.org/blog/accessible-fonts/" TargetMode="External"/><Relationship Id="rId4" Type="http://schemas.openxmlformats.org/officeDocument/2006/relationships/hyperlink" Target="https://www.w3.org/TR/UNDERSTANDING-WCAG20/visual-audio-contrast-contrast.html" TargetMode="External"/><Relationship Id="rId9" Type="http://schemas.openxmlformats.org/officeDocument/2006/relationships/hyperlink" Target="https://pac.pdf-accessibility.org/e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L System logos backdrop.">
            <a:extLst>
              <a:ext uri="{FF2B5EF4-FFF2-40B4-BE49-F238E27FC236}">
                <a16:creationId xmlns:a16="http://schemas.microsoft.com/office/drawing/2014/main" id="{15190C38-8A56-40D9-8738-56B4D239D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1571A4-9020-4098-B6AF-73F5069238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52639" y="5327125"/>
            <a:ext cx="8886727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chemeClr val="bg1"/>
                </a:solidFill>
                <a:effectLst/>
                <a:latin typeface="WordVisi_MSFontService"/>
              </a:rPr>
              <a:t>Color Contrast &amp; Visual Design Basics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7F96B-7122-A6F3-BCEC-F4F0D0D51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8296F-00BE-82F4-AE63-392990E2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932AC0-6B7C-12BE-2306-A31D191162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693157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Add Descriptions if Using Color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DBD1B75-A593-0BB9-F89D-F23B7211842F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10642600" cy="4969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Include accessible icons and descriptions with color differentiation.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9CA30D-971E-075D-0F52-E30859796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1352499"/>
            <a:ext cx="10642601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Three Steps for Using Color to Create Accessible Designs - Blog - Coforma">
            <a:extLst>
              <a:ext uri="{FF2B5EF4-FFF2-40B4-BE49-F238E27FC236}">
                <a16:creationId xmlns:a16="http://schemas.microsoft.com/office/drawing/2014/main" id="{298A436A-432D-F5B4-36F6-083DEF0C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11" y="2432594"/>
            <a:ext cx="9596176" cy="362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203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 System logos backdrop.">
            <a:extLst>
              <a:ext uri="{FF2B5EF4-FFF2-40B4-BE49-F238E27FC236}">
                <a16:creationId xmlns:a16="http://schemas.microsoft.com/office/drawing/2014/main" id="{F1C2DB7C-4374-41DC-BF13-1E1D015FA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98BF41-D0A2-4967-9D19-BCAA6A2414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8952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Readable Fonts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15C69-04CB-4DCB-ADA9-70EF45ED6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352499"/>
            <a:ext cx="10583333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Accessibility Testing in Financial Projects - NashTech Blog">
            <a:extLst>
              <a:ext uri="{FF2B5EF4-FFF2-40B4-BE49-F238E27FC236}">
                <a16:creationId xmlns:a16="http://schemas.microsoft.com/office/drawing/2014/main" id="{CFF0B7BD-5521-9ECD-A08D-C1955703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57" y="1685651"/>
            <a:ext cx="6770686" cy="47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0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 System logos backdrop.">
            <a:extLst>
              <a:ext uri="{FF2B5EF4-FFF2-40B4-BE49-F238E27FC236}">
                <a16:creationId xmlns:a16="http://schemas.microsoft.com/office/drawing/2014/main" id="{F1C2DB7C-4374-41DC-BF13-1E1D015FA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98BF41-D0A2-4967-9D19-BCAA6A2414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8952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Clear Labels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15C69-04CB-4DCB-ADA9-70EF45ED6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352499"/>
            <a:ext cx="10583333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Designing for Accessibility | Feelpixel">
            <a:extLst>
              <a:ext uri="{FF2B5EF4-FFF2-40B4-BE49-F238E27FC236}">
                <a16:creationId xmlns:a16="http://schemas.microsoft.com/office/drawing/2014/main" id="{B0FD5DE2-249F-A26A-06B8-57CC441E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40" y="1824277"/>
            <a:ext cx="7810919" cy="43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0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 System logos backdrop.">
            <a:extLst>
              <a:ext uri="{FF2B5EF4-FFF2-40B4-BE49-F238E27FC236}">
                <a16:creationId xmlns:a16="http://schemas.microsoft.com/office/drawing/2014/main" id="{1DBF3EA1-C2A8-4DE5-9CD2-7D787C3C5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0979F4-C116-4B21-A01A-2DF5B0231B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8952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Practical Design Checkpoints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80EF32F-8C66-4942-93C0-5D6E3BAAA580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642600" cy="4813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I read this on my phone?</a:t>
            </a:r>
          </a:p>
          <a:p>
            <a:endParaRPr lang="en-US" dirty="0"/>
          </a:p>
          <a:p>
            <a:r>
              <a:rPr lang="en-US" dirty="0"/>
              <a:t>Does it still work if I remove color?</a:t>
            </a:r>
          </a:p>
          <a:p>
            <a:endParaRPr lang="en-US" dirty="0"/>
          </a:p>
          <a:p>
            <a:r>
              <a:rPr lang="en-US" dirty="0"/>
              <a:t>Is text sitting on a solid background?</a:t>
            </a:r>
          </a:p>
          <a:p>
            <a:endParaRPr lang="en-US" dirty="0"/>
          </a:p>
          <a:p>
            <a:r>
              <a:rPr lang="en-US" dirty="0"/>
              <a:t>Did I test contrast instead of guessing?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3EB24-B397-4CC6-ADA9-EFC3B800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352499"/>
            <a:ext cx="10583333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83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68AF1-0226-BC97-5207-D69AE0CED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L System logos backdrop.">
            <a:extLst>
              <a:ext uri="{FF2B5EF4-FFF2-40B4-BE49-F238E27FC236}">
                <a16:creationId xmlns:a16="http://schemas.microsoft.com/office/drawing/2014/main" id="{6F1B1E93-E1DA-D440-4963-6768CFE9A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EDDC853-5138-EA30-453B-CAF9FCB1A3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693157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Color &amp; Design Rules Resources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237C5A4-1304-33A0-4B20-DB8DA6DE3A87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642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/>
              <a:t>Tools to help you design with colorblindness in mind:</a:t>
            </a:r>
          </a:p>
          <a:p>
            <a:pPr lvl="1"/>
            <a:r>
              <a:rPr lang="en-US" sz="2300" u="sng" dirty="0">
                <a:hlinkClick r:id="rId4"/>
              </a:rPr>
              <a:t>A great explanation of color font ratios</a:t>
            </a:r>
            <a:r>
              <a:rPr lang="en-US" sz="2300" dirty="0"/>
              <a:t>.</a:t>
            </a:r>
            <a:endParaRPr lang="en-US" sz="2300" dirty="0">
              <a:hlinkClick r:id="rId5"/>
            </a:endParaRPr>
          </a:p>
          <a:p>
            <a:pPr lvl="1"/>
            <a:r>
              <a:rPr lang="en-US" sz="2300" dirty="0" err="1">
                <a:hlinkClick r:id="rId6"/>
              </a:rPr>
              <a:t>WebAim’s</a:t>
            </a:r>
            <a:r>
              <a:rPr lang="en-US" sz="2300" dirty="0">
                <a:hlinkClick r:id="rId6"/>
              </a:rPr>
              <a:t> color contrast checker</a:t>
            </a:r>
            <a:r>
              <a:rPr lang="en-US" sz="2300" dirty="0"/>
              <a:t>: provide two colors to see if they pass accessibility guidelines.</a:t>
            </a:r>
          </a:p>
          <a:p>
            <a:pPr lvl="1"/>
            <a:r>
              <a:rPr lang="en-US" sz="2300" dirty="0">
                <a:hlinkClick r:id="rId7"/>
              </a:rPr>
              <a:t>Color Oracle</a:t>
            </a:r>
            <a:r>
              <a:rPr lang="en-US" sz="2300" dirty="0"/>
              <a:t>: a color blindness simulator for Windows, Mac and Linux, showing you what people with common color vision impairments will see.</a:t>
            </a:r>
          </a:p>
          <a:p>
            <a:pPr marL="0" indent="0">
              <a:buNone/>
            </a:pPr>
            <a:r>
              <a:rPr lang="en-US" sz="2300" dirty="0"/>
              <a:t>Checks to help you check design accessibility:</a:t>
            </a:r>
          </a:p>
          <a:p>
            <a:pPr lvl="1"/>
            <a:r>
              <a:rPr lang="en-US" sz="2300" dirty="0"/>
              <a:t>Microsoft Office Accessibility Checkers​</a:t>
            </a:r>
          </a:p>
          <a:p>
            <a:pPr lvl="1"/>
            <a:r>
              <a:rPr lang="en-US" sz="2300" dirty="0">
                <a:hlinkClick r:id="rId8"/>
              </a:rPr>
              <a:t>WAVE (for online docs and media players) ​</a:t>
            </a:r>
            <a:endParaRPr lang="en-US" sz="2300" dirty="0"/>
          </a:p>
          <a:p>
            <a:pPr lvl="1"/>
            <a:r>
              <a:rPr lang="en-US" sz="2300" dirty="0">
                <a:hlinkClick r:id="rId9"/>
              </a:rPr>
              <a:t>PDF Accessibility Checker – PAC (Windows only)</a:t>
            </a:r>
            <a:endParaRPr lang="en-US" sz="2300" dirty="0"/>
          </a:p>
          <a:p>
            <a:pPr lvl="1"/>
            <a:r>
              <a:rPr lang="en-US" sz="2300" i="0" dirty="0">
                <a:solidFill>
                  <a:srgbClr val="3A3A3A"/>
                </a:solidFill>
                <a:effectLst/>
                <a:hlinkClick r:id="rId10"/>
              </a:rPr>
              <a:t>A Web Designer’s Complete Guide to Accessible Fonts</a:t>
            </a:r>
            <a:endParaRPr lang="en-US" sz="2300" i="0" dirty="0">
              <a:solidFill>
                <a:srgbClr val="3A3A3A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354B7-E7C6-AB9F-43CE-C30C3E1C5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1352499"/>
            <a:ext cx="10642601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1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190C38-8A56-40D9-8738-56B4D239D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48912-8874-68F9-3641-7417BC0A0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51483"/>
            <a:ext cx="10515600" cy="1325563"/>
          </a:xfrm>
        </p:spPr>
        <p:txBody>
          <a:bodyPr/>
          <a:lstStyle/>
          <a:p>
            <a:r>
              <a:rPr lang="en-US" dirty="0"/>
              <a:t>University of Louisiana System logo</a:t>
            </a:r>
          </a:p>
        </p:txBody>
      </p:sp>
    </p:spTree>
    <p:extLst>
      <p:ext uri="{BB962C8B-B14F-4D97-AF65-F5344CB8AC3E}">
        <p14:creationId xmlns:p14="http://schemas.microsoft.com/office/powerpoint/2010/main" val="306267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 System logos backdrop.">
            <a:extLst>
              <a:ext uri="{FF2B5EF4-FFF2-40B4-BE49-F238E27FC236}">
                <a16:creationId xmlns:a16="http://schemas.microsoft.com/office/drawing/2014/main" id="{F1C2DB7C-4374-41DC-BF13-1E1D015FA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98BF41-D0A2-4967-9D19-BCAA6A2414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8952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What Is Color Contrast?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32F9A2F-D9ED-4842-9507-AFB2B7BE6702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642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Color contrast is the difference between text (or elements) and their background.</a:t>
            </a:r>
          </a:p>
          <a:p>
            <a:r>
              <a:rPr lang="en-US" dirty="0"/>
              <a:t>Low contrast is unreadable content, even if the colors are “on brand.”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15C69-04CB-4DCB-ADA9-70EF45ED6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352499"/>
            <a:ext cx="10583333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 descr="Why Does Color Contrast Matter for Web Accessibility">
            <a:extLst>
              <a:ext uri="{FF2B5EF4-FFF2-40B4-BE49-F238E27FC236}">
                <a16:creationId xmlns:a16="http://schemas.microsoft.com/office/drawing/2014/main" id="{7B214445-9F70-1534-7F97-011B988F2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6" b="10194"/>
          <a:stretch/>
        </p:blipFill>
        <p:spPr bwMode="auto">
          <a:xfrm>
            <a:off x="3004457" y="3429000"/>
            <a:ext cx="6712299" cy="283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1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 System logos backdrop.">
            <a:extLst>
              <a:ext uri="{FF2B5EF4-FFF2-40B4-BE49-F238E27FC236}">
                <a16:creationId xmlns:a16="http://schemas.microsoft.com/office/drawing/2014/main" id="{1DBF3EA1-C2A8-4DE5-9CD2-7D787C3C5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0979F4-C116-4B21-A01A-2DF5B0231B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8952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Color Contrast Standards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80EF32F-8C66-4942-93C0-5D6E3BAAA580}"/>
              </a:ext>
            </a:extLst>
          </p:cNvPr>
          <p:cNvSpPr txBox="1">
            <a:spLocks/>
          </p:cNvSpPr>
          <p:nvPr/>
        </p:nvSpPr>
        <p:spPr>
          <a:xfrm>
            <a:off x="838201" y="1690688"/>
            <a:ext cx="5803760" cy="4813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Contrast ratio: </a:t>
            </a:r>
            <a:r>
              <a:rPr lang="en-US" dirty="0"/>
              <a:t>measure of difference in brightness</a:t>
            </a:r>
          </a:p>
          <a:p>
            <a:r>
              <a:rPr lang="en-US" b="1" dirty="0"/>
              <a:t>1:1 </a:t>
            </a:r>
            <a:r>
              <a:rPr lang="en-US" dirty="0"/>
              <a:t>= same color; 21:1 highest possible</a:t>
            </a:r>
          </a:p>
          <a:p>
            <a:r>
              <a:rPr lang="en-US" b="1" dirty="0"/>
              <a:t>Most text and images: </a:t>
            </a:r>
            <a:r>
              <a:rPr lang="en-US" dirty="0"/>
              <a:t>Contrast ratio of 4.5: 1</a:t>
            </a:r>
          </a:p>
          <a:p>
            <a:r>
              <a:rPr lang="en-US" b="1" dirty="0"/>
              <a:t>Large scale (min 18 pt or 14 pt bold) text: </a:t>
            </a:r>
            <a:r>
              <a:rPr lang="en-US" dirty="0"/>
              <a:t>Contrast ratio minimum 3:1</a:t>
            </a:r>
          </a:p>
          <a:p>
            <a:r>
              <a:rPr lang="en-US" b="1" dirty="0"/>
              <a:t>Graphs and charts: </a:t>
            </a:r>
            <a:r>
              <a:rPr lang="en-US" dirty="0"/>
              <a:t>3:1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3EB24-B397-4CC6-ADA9-EFC3B800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352499"/>
            <a:ext cx="10583333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ontrast Checker Example">
            <a:extLst>
              <a:ext uri="{FF2B5EF4-FFF2-40B4-BE49-F238E27FC236}">
                <a16:creationId xmlns:a16="http://schemas.microsoft.com/office/drawing/2014/main" id="{4980C6B4-BA0F-A15C-B1B3-3695B8794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079" y="1843147"/>
            <a:ext cx="3703376" cy="447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0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L System logos backdrop.">
            <a:extLst>
              <a:ext uri="{FF2B5EF4-FFF2-40B4-BE49-F238E27FC236}">
                <a16:creationId xmlns:a16="http://schemas.microsoft.com/office/drawing/2014/main" id="{95082B3E-E316-4481-BF9C-8F88EAEA7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EF0AAD-ACE2-4C99-B23B-99B50A28D3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693157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Why Color Contrast Matters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ADAB9C2-7510-474E-A8C6-DB51D368A9B9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10642600" cy="4969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Good contrast ensures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People with low vision can read and interpret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Users with colorblindness can differentiate elements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Mobile users in bright lighting can still see the content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Charts, diagrams, and images remain understandable to everyone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b="1" dirty="0"/>
              <a:t>Poor contrast </a:t>
            </a:r>
            <a:r>
              <a:rPr lang="en-US" dirty="0"/>
              <a:t>is one of the most common accessibility failures in documents, LMS pages, videos, and lecture slides.</a:t>
            </a: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B74B0C-60BA-4B27-B664-4CBFD58C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1352499"/>
            <a:ext cx="10642601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47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 System logos backdrop.">
            <a:extLst>
              <a:ext uri="{FF2B5EF4-FFF2-40B4-BE49-F238E27FC236}">
                <a16:creationId xmlns:a16="http://schemas.microsoft.com/office/drawing/2014/main" id="{1DBF3EA1-C2A8-4DE5-9CD2-7D787C3C5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0979F4-C116-4B21-A01A-2DF5B0231B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8952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Color Contrast Examples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3EB24-B397-4CC6-ADA9-EFC3B800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352499"/>
            <a:ext cx="10583333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olor Contrast Tips for Designers and Developers | IT@Cornell">
            <a:extLst>
              <a:ext uri="{FF2B5EF4-FFF2-40B4-BE49-F238E27FC236}">
                <a16:creationId xmlns:a16="http://schemas.microsoft.com/office/drawing/2014/main" id="{77F00AE3-530D-C6C5-53B3-45A1E05D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45" y="1605308"/>
            <a:ext cx="6311910" cy="495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22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BF3EA1-C2A8-4DE5-9CD2-7D787C3C5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0979F4-C116-4B21-A01A-2DF5B0231B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8952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Low &amp; High Color Contrast Examples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3EB24-B397-4CC6-ADA9-EFC3B800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352499"/>
            <a:ext cx="10583333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8" name="Picture 6" descr="Social Media Accessibility Guide For Marketers | Sprout Social">
            <a:extLst>
              <a:ext uri="{FF2B5EF4-FFF2-40B4-BE49-F238E27FC236}">
                <a16:creationId xmlns:a16="http://schemas.microsoft.com/office/drawing/2014/main" id="{125DEE50-78C2-AB49-D034-665C94CD0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9722" r="1492" b="18872"/>
          <a:stretch/>
        </p:blipFill>
        <p:spPr bwMode="auto">
          <a:xfrm>
            <a:off x="2564005" y="1857336"/>
            <a:ext cx="7063990" cy="447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85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BF3EA1-C2A8-4DE5-9CD2-7D787C3C5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0979F4-C116-4B21-A01A-2DF5B0231B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8952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Low &amp; High Color Contrast Examples - Branding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3EB24-B397-4CC6-ADA9-EFC3B800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352499"/>
            <a:ext cx="10583333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creenshot of WebAIM Contrast Checker using LTU's colors and it failing in contrast for both normal and large text.">
            <a:extLst>
              <a:ext uri="{FF2B5EF4-FFF2-40B4-BE49-F238E27FC236}">
                <a16:creationId xmlns:a16="http://schemas.microsoft.com/office/drawing/2014/main" id="{835B0C1E-8E50-3A6B-B411-FBCE1F9EC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78" y="1783934"/>
            <a:ext cx="5204454" cy="167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shot of WebAIM Contrast Checker using NSU's colors and it failing in contrast for both normal and large text.">
            <a:extLst>
              <a:ext uri="{FF2B5EF4-FFF2-40B4-BE49-F238E27FC236}">
                <a16:creationId xmlns:a16="http://schemas.microsoft.com/office/drawing/2014/main" id="{D3C57A39-B943-06C7-3943-DC9B25BDE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223" y="1783934"/>
            <a:ext cx="5113799" cy="167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shot of WebAIM Contrast Checker using GSU's colors and it passing in contrast for both normal and large text.">
            <a:extLst>
              <a:ext uri="{FF2B5EF4-FFF2-40B4-BE49-F238E27FC236}">
                <a16:creationId xmlns:a16="http://schemas.microsoft.com/office/drawing/2014/main" id="{959A4DBC-8AEF-5494-FF5B-1D481C984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79" y="4069104"/>
            <a:ext cx="5204454" cy="1684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creenshot of WebAIM Contrast Checker using SLU's colors and it passes in contrast for both normal and large text.">
            <a:extLst>
              <a:ext uri="{FF2B5EF4-FFF2-40B4-BE49-F238E27FC236}">
                <a16:creationId xmlns:a16="http://schemas.microsoft.com/office/drawing/2014/main" id="{380CE228-F542-4B48-9F27-014C5E4DFC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3569" y="4069105"/>
            <a:ext cx="5200802" cy="1692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12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L System logos backdrop.">
            <a:extLst>
              <a:ext uri="{FF2B5EF4-FFF2-40B4-BE49-F238E27FC236}">
                <a16:creationId xmlns:a16="http://schemas.microsoft.com/office/drawing/2014/main" id="{95082B3E-E316-4481-BF9C-8F88EAEA7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EF0AAD-ACE2-4C99-B23B-99B50A28D3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693157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Contrast with Backgrounds behind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B74B0C-60BA-4B27-B664-4CBFD58C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1352499"/>
            <a:ext cx="10642601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Designing Accessible Text Over Images: Best Practices, Techniques, And  Resources (Part 1) — Smashing Magazine">
            <a:extLst>
              <a:ext uri="{FF2B5EF4-FFF2-40B4-BE49-F238E27FC236}">
                <a16:creationId xmlns:a16="http://schemas.microsoft.com/office/drawing/2014/main" id="{CBEB21A0-29A3-7D7E-FAEF-44BF46CB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61" y="1599439"/>
            <a:ext cx="6427278" cy="482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31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 System logos backdrop.">
            <a:extLst>
              <a:ext uri="{FF2B5EF4-FFF2-40B4-BE49-F238E27FC236}">
                <a16:creationId xmlns:a16="http://schemas.microsoft.com/office/drawing/2014/main" id="{F1C2DB7C-4374-41DC-BF13-1E1D015FA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98BF41-D0A2-4967-9D19-BCAA6A2414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78952"/>
            <a:ext cx="10515600" cy="659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D2C8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Design for Accessibility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15C69-04CB-4DCB-ADA9-70EF45ED6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467" y="1352499"/>
            <a:ext cx="10583333" cy="45719"/>
          </a:xfrm>
          <a:prstGeom prst="rect">
            <a:avLst/>
          </a:prstGeom>
          <a:solidFill>
            <a:srgbClr val="C5C2E1"/>
          </a:solidFill>
          <a:ln>
            <a:solidFill>
              <a:srgbClr val="C5C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7DEA5807-FFB8-D4AC-4910-540FA32A0A9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642600" cy="5040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Color Should </a:t>
            </a:r>
            <a:r>
              <a:rPr lang="en-US" b="1" dirty="0"/>
              <a:t>Not</a:t>
            </a:r>
            <a:r>
              <a:rPr lang="en-US" dirty="0"/>
              <a:t> Be the Only Indicator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Text Readability (Font Selection)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Layout, Labels, &amp; Hierarchy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04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7563</TotalTime>
  <Words>370</Words>
  <Application>Microsoft Office PowerPoint</Application>
  <PresentationFormat>Widescreen</PresentationFormat>
  <Paragraphs>52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WordVisi_MSFontService</vt:lpstr>
      <vt:lpstr>Office Theme</vt:lpstr>
      <vt:lpstr>Color Contrast &amp; Visual Design Basics</vt:lpstr>
      <vt:lpstr>What Is Color Contrast?</vt:lpstr>
      <vt:lpstr>Color Contrast Standards</vt:lpstr>
      <vt:lpstr>Why Color Contrast Matters</vt:lpstr>
      <vt:lpstr>Color Contrast Examples</vt:lpstr>
      <vt:lpstr>Low &amp; High Color Contrast Examples</vt:lpstr>
      <vt:lpstr>Low &amp; High Color Contrast Examples - Branding</vt:lpstr>
      <vt:lpstr>Contrast with Backgrounds behind Text</vt:lpstr>
      <vt:lpstr>Design for Accessibility</vt:lpstr>
      <vt:lpstr>Add Descriptions if Using Color</vt:lpstr>
      <vt:lpstr>Readable Fonts</vt:lpstr>
      <vt:lpstr>Clear Labels</vt:lpstr>
      <vt:lpstr>Practical Design Checkpoints</vt:lpstr>
      <vt:lpstr>Color &amp; Design Rules Resources</vt:lpstr>
      <vt:lpstr>University of Louisiana System logo</vt:lpstr>
    </vt:vector>
  </TitlesOfParts>
  <Company>ULS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Coats</dc:creator>
  <cp:lastModifiedBy>Alyssa Coats</cp:lastModifiedBy>
  <cp:revision>131</cp:revision>
  <cp:lastPrinted>2025-08-06T19:24:59Z</cp:lastPrinted>
  <dcterms:created xsi:type="dcterms:W3CDTF">2017-09-26T14:07:10Z</dcterms:created>
  <dcterms:modified xsi:type="dcterms:W3CDTF">2026-03-11T20:01:01Z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D2173A84-3BA5-45D5-A883-CCD09FADE5E3</vt:lpwstr>
  </property>
  <property fmtid="{D5CDD505-2E9C-101B-9397-08002B2CF9AE}" pid="3" name="ArticulatePath">
    <vt:lpwstr>10.222.25 Accessibility in Media - Meredith's Version</vt:lpwstr>
  </property>
</Properties>
</file>